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7" r:id="rId3"/>
    <p:sldId id="334" r:id="rId4"/>
    <p:sldId id="332" r:id="rId5"/>
    <p:sldId id="336" r:id="rId6"/>
    <p:sldId id="264" r:id="rId7"/>
    <p:sldId id="337" r:id="rId8"/>
    <p:sldId id="338" r:id="rId9"/>
    <p:sldId id="341" r:id="rId10"/>
    <p:sldId id="367" r:id="rId11"/>
    <p:sldId id="368" r:id="rId12"/>
    <p:sldId id="370" r:id="rId13"/>
    <p:sldId id="369" r:id="rId14"/>
    <p:sldId id="343" r:id="rId15"/>
    <p:sldId id="372" r:id="rId16"/>
    <p:sldId id="373" r:id="rId17"/>
    <p:sldId id="345" r:id="rId18"/>
    <p:sldId id="347" r:id="rId19"/>
    <p:sldId id="349" r:id="rId20"/>
    <p:sldId id="350" r:id="rId21"/>
    <p:sldId id="351" r:id="rId22"/>
    <p:sldId id="355" r:id="rId23"/>
    <p:sldId id="356" r:id="rId24"/>
    <p:sldId id="357" r:id="rId25"/>
    <p:sldId id="374" r:id="rId26"/>
    <p:sldId id="360" r:id="rId27"/>
    <p:sldId id="361" r:id="rId28"/>
    <p:sldId id="362" r:id="rId29"/>
    <p:sldId id="363" r:id="rId30"/>
    <p:sldId id="364" r:id="rId31"/>
    <p:sldId id="365" r:id="rId32"/>
    <p:sldId id="366" r:id="rId33"/>
    <p:sldId id="3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DFF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3" d="100"/>
          <a:sy n="63" d="100"/>
        </p:scale>
        <p:origin x="78"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344A0-29E8-4AEB-9AA3-0FC4D9915B3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6E9D009D-2CA3-4F95-BFA3-034266645FA8}">
      <dgm:prSet phldrT="[Text]" custT="1"/>
      <dgm:spPr/>
      <dgm:t>
        <a:bodyPr/>
        <a:lstStyle/>
        <a:p>
          <a:pPr>
            <a:buFont typeface="Times New Roman" panose="02020603050405020304" pitchFamily="18" charset="0"/>
            <a:buChar char="-"/>
          </a:pPr>
          <a:r>
            <a:rPr lang="en-US" sz="2400" dirty="0" err="1" smtClean="0">
              <a:solidFill>
                <a:schemeClr val="tx1"/>
              </a:solidFill>
              <a:latin typeface="Arial" panose="020B0604020202020204" pitchFamily="34" charset="0"/>
              <a:cs typeface="Arial" panose="020B0604020202020204" pitchFamily="34" charset="0"/>
            </a:rPr>
            <a:t>Các</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căn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cứ</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thực</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hiện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đánh</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giá</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sự</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phát</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triển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của</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trẻ</a:t>
          </a:r>
          <a:r>
            <a:rPr lang="en-US" sz="2400" dirty="0" smtClean="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dgm:t>
    </dgm:pt>
    <dgm:pt modelId="{0305329D-258B-4D09-8645-9F01B131C227}" type="parTrans" cxnId="{23FD728F-5BAD-44EA-892F-D28E60FAC29D}">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5DE07AFC-5D40-4A6E-B9B2-42197A13A9E5}" type="sibTrans" cxnId="{23FD728F-5BAD-44EA-892F-D28E60FAC29D}">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0EFB2ADD-C2B7-4B16-810D-0F2A2BB125A6}">
      <dgm:prSet phldrT="[Text]" custT="1"/>
      <dgm:spPr/>
      <dgm:t>
        <a:bodyPr/>
        <a:lstStyle/>
        <a:p>
          <a:pPr>
            <a:buFont typeface="Times New Roman" panose="02020603050405020304" pitchFamily="18" charset="0"/>
            <a:buChar char="-"/>
          </a:pPr>
          <a:r>
            <a:rPr lang="en-US" sz="2400" smtClean="0">
              <a:solidFill>
                <a:schemeClr val="tx1"/>
              </a:solidFill>
              <a:latin typeface="Arial" panose="020B0604020202020204" pitchFamily="34" charset="0"/>
              <a:cs typeface="Arial" panose="020B0604020202020204" pitchFamily="34" charset="0"/>
            </a:rPr>
            <a:t>Ý nghĩa của việc đánh giá trẻ</a:t>
          </a:r>
          <a:endParaRPr lang="en-US" sz="2400" dirty="0">
            <a:solidFill>
              <a:schemeClr val="tx1"/>
            </a:solidFill>
            <a:latin typeface="Arial" panose="020B0604020202020204" pitchFamily="34" charset="0"/>
            <a:cs typeface="Arial" panose="020B0604020202020204" pitchFamily="34" charset="0"/>
          </a:endParaRPr>
        </a:p>
      </dgm:t>
    </dgm:pt>
    <dgm:pt modelId="{6119CB7B-C76F-4750-B7B2-63539204B3B2}" type="parTrans" cxnId="{D2977882-D29C-4C54-AD24-FB49D192F1B1}">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69B850C9-C4E1-47B4-926C-F3A14BD29213}" type="sibTrans" cxnId="{D2977882-D29C-4C54-AD24-FB49D192F1B1}">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6CAAB1A5-372A-4349-8AD3-FA18E78B1BA8}">
      <dgm:prSet phldrT="[Text]" custT="1"/>
      <dgm:spPr/>
      <dgm:t>
        <a:bodyPr/>
        <a:lstStyle/>
        <a:p>
          <a:pPr>
            <a:buFont typeface="Times New Roman" panose="02020603050405020304" pitchFamily="18" charset="0"/>
            <a:buChar char="-"/>
          </a:pPr>
          <a:r>
            <a:rPr lang="en-US" sz="2400" smtClean="0">
              <a:solidFill>
                <a:schemeClr val="tx1"/>
              </a:solidFill>
              <a:latin typeface="Arial" panose="020B0604020202020204" pitchFamily="34" charset="0"/>
              <a:cs typeface="Arial" panose="020B0604020202020204" pitchFamily="34" charset="0"/>
            </a:rPr>
            <a:t>Các hình thức đánh giá trẻ</a:t>
          </a:r>
          <a:endParaRPr lang="en-US" sz="2400" dirty="0">
            <a:solidFill>
              <a:schemeClr val="tx1"/>
            </a:solidFill>
            <a:latin typeface="Arial" panose="020B0604020202020204" pitchFamily="34" charset="0"/>
            <a:cs typeface="Arial" panose="020B0604020202020204" pitchFamily="34" charset="0"/>
          </a:endParaRPr>
        </a:p>
      </dgm:t>
    </dgm:pt>
    <dgm:pt modelId="{AAC7DA19-D03A-4BE2-867D-73E8DE070D9D}" type="parTrans" cxnId="{D9F78C42-2E3D-458A-AE56-E46DF9EAFCA7}">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58047D96-E6FE-4B01-AC04-524531EE2E6C}" type="sibTrans" cxnId="{D9F78C42-2E3D-458A-AE56-E46DF9EAFCA7}">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12BDF104-DA6D-4C27-81BB-E1F1DB2C4E72}">
      <dgm:prSet custT="1"/>
      <dgm:spPr/>
      <dgm:t>
        <a:bodyPr/>
        <a:lstStyle/>
        <a:p>
          <a:pPr>
            <a:buFont typeface="Times New Roman" panose="02020603050405020304" pitchFamily="18" charset="0"/>
            <a:buChar char="-"/>
          </a:pPr>
          <a:r>
            <a:rPr lang="en-US" sz="2400" smtClean="0">
              <a:solidFill>
                <a:schemeClr val="tx1"/>
              </a:solidFill>
              <a:latin typeface="Arial" panose="020B0604020202020204" pitchFamily="34" charset="0"/>
              <a:cs typeface="Arial" panose="020B0604020202020204" pitchFamily="34" charset="0"/>
            </a:rPr>
            <a:t>Mục đích, nội dung các hình thức đánh giá trẻ (Nhà trẻ, mẫu giáo)</a:t>
          </a:r>
          <a:endParaRPr lang="en-US" sz="2400" dirty="0">
            <a:solidFill>
              <a:schemeClr val="tx1"/>
            </a:solidFill>
            <a:latin typeface="Arial" panose="020B0604020202020204" pitchFamily="34" charset="0"/>
            <a:cs typeface="Arial" panose="020B0604020202020204" pitchFamily="34" charset="0"/>
          </a:endParaRPr>
        </a:p>
      </dgm:t>
    </dgm:pt>
    <dgm:pt modelId="{1A61BCC6-CEC5-4D9A-AF8C-149991B9C9E9}" type="parTrans" cxnId="{ED7BA57F-E2A2-4612-851C-512AEC048157}">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C2595340-A771-48A4-B1CD-1D89F54FBF48}" type="sibTrans" cxnId="{ED7BA57F-E2A2-4612-851C-512AEC048157}">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E35448F9-BDE6-4141-834A-D5421160DFCD}">
      <dgm:prSet custT="1"/>
      <dgm:spPr/>
      <dgm:t>
        <a:bodyPr/>
        <a:lstStyle/>
        <a:p>
          <a:pPr>
            <a:buFont typeface="Times New Roman" panose="02020603050405020304" pitchFamily="18" charset="0"/>
            <a:buChar char="-"/>
          </a:pPr>
          <a:r>
            <a:rPr lang="en-US" sz="2400" smtClean="0">
              <a:solidFill>
                <a:schemeClr val="tx1"/>
              </a:solidFill>
              <a:latin typeface="Arial" panose="020B0604020202020204" pitchFamily="34" charset="0"/>
              <a:cs typeface="Arial" panose="020B0604020202020204" pitchFamily="34" charset="0"/>
            </a:rPr>
            <a:t>Phương pháp đánh giá </a:t>
          </a:r>
          <a:endParaRPr lang="en-US" sz="2400" dirty="0">
            <a:solidFill>
              <a:schemeClr val="tx1"/>
            </a:solidFill>
            <a:latin typeface="Arial" panose="020B0604020202020204" pitchFamily="34" charset="0"/>
            <a:cs typeface="Arial" panose="020B0604020202020204" pitchFamily="34" charset="0"/>
          </a:endParaRPr>
        </a:p>
      </dgm:t>
    </dgm:pt>
    <dgm:pt modelId="{075E97A7-A113-4DE9-858B-022982E76AC0}" type="parTrans" cxnId="{F8708EAA-AE61-4E23-844F-E3DCB1D1C5A0}">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4371BD5F-ED58-4489-B287-4E26B2D43B9C}" type="sibTrans" cxnId="{F8708EAA-AE61-4E23-844F-E3DCB1D1C5A0}">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BC9D657C-9595-4004-9869-ED5223EEF7F1}" type="pres">
      <dgm:prSet presAssocID="{FCB344A0-29E8-4AEB-9AA3-0FC4D9915B39}" presName="Name0" presStyleCnt="0">
        <dgm:presLayoutVars>
          <dgm:chMax val="7"/>
          <dgm:chPref val="7"/>
          <dgm:dir/>
        </dgm:presLayoutVars>
      </dgm:prSet>
      <dgm:spPr/>
      <dgm:t>
        <a:bodyPr/>
        <a:lstStyle/>
        <a:p>
          <a:endParaRPr lang="en-US"/>
        </a:p>
      </dgm:t>
    </dgm:pt>
    <dgm:pt modelId="{00665EE8-AEA8-46FC-89CD-CC6D4B800615}" type="pres">
      <dgm:prSet presAssocID="{FCB344A0-29E8-4AEB-9AA3-0FC4D9915B39}" presName="Name1" presStyleCnt="0"/>
      <dgm:spPr/>
      <dgm:t>
        <a:bodyPr/>
        <a:lstStyle/>
        <a:p>
          <a:endParaRPr lang="en-US"/>
        </a:p>
      </dgm:t>
    </dgm:pt>
    <dgm:pt modelId="{193614E2-0024-47C5-9155-CF1AB3CFB25F}" type="pres">
      <dgm:prSet presAssocID="{FCB344A0-29E8-4AEB-9AA3-0FC4D9915B39}" presName="cycle" presStyleCnt="0"/>
      <dgm:spPr/>
      <dgm:t>
        <a:bodyPr/>
        <a:lstStyle/>
        <a:p>
          <a:endParaRPr lang="en-US"/>
        </a:p>
      </dgm:t>
    </dgm:pt>
    <dgm:pt modelId="{AFB139A5-46B9-4F61-9DAE-D0038787F84D}" type="pres">
      <dgm:prSet presAssocID="{FCB344A0-29E8-4AEB-9AA3-0FC4D9915B39}" presName="srcNode" presStyleLbl="node1" presStyleIdx="0" presStyleCnt="5"/>
      <dgm:spPr/>
      <dgm:t>
        <a:bodyPr/>
        <a:lstStyle/>
        <a:p>
          <a:endParaRPr lang="en-US"/>
        </a:p>
      </dgm:t>
    </dgm:pt>
    <dgm:pt modelId="{3197BF69-382C-47BA-BA14-197A998D1E05}" type="pres">
      <dgm:prSet presAssocID="{FCB344A0-29E8-4AEB-9AA3-0FC4D9915B39}" presName="conn" presStyleLbl="parChTrans1D2" presStyleIdx="0" presStyleCnt="1"/>
      <dgm:spPr/>
      <dgm:t>
        <a:bodyPr/>
        <a:lstStyle/>
        <a:p>
          <a:endParaRPr lang="en-US"/>
        </a:p>
      </dgm:t>
    </dgm:pt>
    <dgm:pt modelId="{27E21E7C-1F5F-4AB0-B546-AF65D538E7B8}" type="pres">
      <dgm:prSet presAssocID="{FCB344A0-29E8-4AEB-9AA3-0FC4D9915B39}" presName="extraNode" presStyleLbl="node1" presStyleIdx="0" presStyleCnt="5"/>
      <dgm:spPr/>
      <dgm:t>
        <a:bodyPr/>
        <a:lstStyle/>
        <a:p>
          <a:endParaRPr lang="en-US"/>
        </a:p>
      </dgm:t>
    </dgm:pt>
    <dgm:pt modelId="{FC80D9F9-63E3-450B-BE35-98A96D25F8B7}" type="pres">
      <dgm:prSet presAssocID="{FCB344A0-29E8-4AEB-9AA3-0FC4D9915B39}" presName="dstNode" presStyleLbl="node1" presStyleIdx="0" presStyleCnt="5"/>
      <dgm:spPr/>
      <dgm:t>
        <a:bodyPr/>
        <a:lstStyle/>
        <a:p>
          <a:endParaRPr lang="en-US"/>
        </a:p>
      </dgm:t>
    </dgm:pt>
    <dgm:pt modelId="{6DAD7BF5-1A88-4080-BFE6-97505BE74FD8}" type="pres">
      <dgm:prSet presAssocID="{6E9D009D-2CA3-4F95-BFA3-034266645FA8}" presName="text_1" presStyleLbl="node1" presStyleIdx="0" presStyleCnt="5">
        <dgm:presLayoutVars>
          <dgm:bulletEnabled val="1"/>
        </dgm:presLayoutVars>
      </dgm:prSet>
      <dgm:spPr/>
      <dgm:t>
        <a:bodyPr/>
        <a:lstStyle/>
        <a:p>
          <a:endParaRPr lang="en-US"/>
        </a:p>
      </dgm:t>
    </dgm:pt>
    <dgm:pt modelId="{B9D76427-7DCE-46A0-B844-E8A59EB728FB}" type="pres">
      <dgm:prSet presAssocID="{6E9D009D-2CA3-4F95-BFA3-034266645FA8}" presName="accent_1" presStyleCnt="0"/>
      <dgm:spPr/>
      <dgm:t>
        <a:bodyPr/>
        <a:lstStyle/>
        <a:p>
          <a:endParaRPr lang="en-US"/>
        </a:p>
      </dgm:t>
    </dgm:pt>
    <dgm:pt modelId="{D253A32F-CC3A-4ECB-8E7E-F13F763DD7C8}" type="pres">
      <dgm:prSet presAssocID="{6E9D009D-2CA3-4F95-BFA3-034266645FA8}" presName="accentRepeatNode" presStyleLbl="solidFgAcc1" presStyleIdx="0" presStyleCnt="5"/>
      <dgm:spPr/>
      <dgm:t>
        <a:bodyPr/>
        <a:lstStyle/>
        <a:p>
          <a:endParaRPr lang="en-US"/>
        </a:p>
      </dgm:t>
    </dgm:pt>
    <dgm:pt modelId="{493A7F08-EE2E-463B-933B-31ECAA7DC084}" type="pres">
      <dgm:prSet presAssocID="{0EFB2ADD-C2B7-4B16-810D-0F2A2BB125A6}" presName="text_2" presStyleLbl="node1" presStyleIdx="1" presStyleCnt="5">
        <dgm:presLayoutVars>
          <dgm:bulletEnabled val="1"/>
        </dgm:presLayoutVars>
      </dgm:prSet>
      <dgm:spPr/>
      <dgm:t>
        <a:bodyPr/>
        <a:lstStyle/>
        <a:p>
          <a:endParaRPr lang="en-US"/>
        </a:p>
      </dgm:t>
    </dgm:pt>
    <dgm:pt modelId="{27A0B888-C8A4-427F-B2C0-EE6B9ED7CE29}" type="pres">
      <dgm:prSet presAssocID="{0EFB2ADD-C2B7-4B16-810D-0F2A2BB125A6}" presName="accent_2" presStyleCnt="0"/>
      <dgm:spPr/>
      <dgm:t>
        <a:bodyPr/>
        <a:lstStyle/>
        <a:p>
          <a:endParaRPr lang="en-US"/>
        </a:p>
      </dgm:t>
    </dgm:pt>
    <dgm:pt modelId="{E087AB76-0053-4FE3-800A-1598A8FEA558}" type="pres">
      <dgm:prSet presAssocID="{0EFB2ADD-C2B7-4B16-810D-0F2A2BB125A6}" presName="accentRepeatNode" presStyleLbl="solidFgAcc1" presStyleIdx="1" presStyleCnt="5"/>
      <dgm:spPr/>
      <dgm:t>
        <a:bodyPr/>
        <a:lstStyle/>
        <a:p>
          <a:endParaRPr lang="en-US"/>
        </a:p>
      </dgm:t>
    </dgm:pt>
    <dgm:pt modelId="{FBA8F899-000D-4BAA-BCE0-927A5F3DA7FE}" type="pres">
      <dgm:prSet presAssocID="{6CAAB1A5-372A-4349-8AD3-FA18E78B1BA8}" presName="text_3" presStyleLbl="node1" presStyleIdx="2" presStyleCnt="5">
        <dgm:presLayoutVars>
          <dgm:bulletEnabled val="1"/>
        </dgm:presLayoutVars>
      </dgm:prSet>
      <dgm:spPr/>
      <dgm:t>
        <a:bodyPr/>
        <a:lstStyle/>
        <a:p>
          <a:endParaRPr lang="en-US"/>
        </a:p>
      </dgm:t>
    </dgm:pt>
    <dgm:pt modelId="{E8669CAC-D89D-4367-8166-8C48ECD09156}" type="pres">
      <dgm:prSet presAssocID="{6CAAB1A5-372A-4349-8AD3-FA18E78B1BA8}" presName="accent_3" presStyleCnt="0"/>
      <dgm:spPr/>
      <dgm:t>
        <a:bodyPr/>
        <a:lstStyle/>
        <a:p>
          <a:endParaRPr lang="en-US"/>
        </a:p>
      </dgm:t>
    </dgm:pt>
    <dgm:pt modelId="{44D0A1E9-253E-48D3-A8C1-97D58BD094A2}" type="pres">
      <dgm:prSet presAssocID="{6CAAB1A5-372A-4349-8AD3-FA18E78B1BA8}" presName="accentRepeatNode" presStyleLbl="solidFgAcc1" presStyleIdx="2" presStyleCnt="5"/>
      <dgm:spPr/>
      <dgm:t>
        <a:bodyPr/>
        <a:lstStyle/>
        <a:p>
          <a:endParaRPr lang="en-US"/>
        </a:p>
      </dgm:t>
    </dgm:pt>
    <dgm:pt modelId="{2B51D7FF-F50D-4090-8E42-0A3D26B4EB9E}" type="pres">
      <dgm:prSet presAssocID="{12BDF104-DA6D-4C27-81BB-E1F1DB2C4E72}" presName="text_4" presStyleLbl="node1" presStyleIdx="3" presStyleCnt="5">
        <dgm:presLayoutVars>
          <dgm:bulletEnabled val="1"/>
        </dgm:presLayoutVars>
      </dgm:prSet>
      <dgm:spPr/>
      <dgm:t>
        <a:bodyPr/>
        <a:lstStyle/>
        <a:p>
          <a:endParaRPr lang="en-US"/>
        </a:p>
      </dgm:t>
    </dgm:pt>
    <dgm:pt modelId="{4E0AFA38-04C3-4418-89BA-5E29BCDA0B97}" type="pres">
      <dgm:prSet presAssocID="{12BDF104-DA6D-4C27-81BB-E1F1DB2C4E72}" presName="accent_4" presStyleCnt="0"/>
      <dgm:spPr/>
      <dgm:t>
        <a:bodyPr/>
        <a:lstStyle/>
        <a:p>
          <a:endParaRPr lang="en-US"/>
        </a:p>
      </dgm:t>
    </dgm:pt>
    <dgm:pt modelId="{D9613B21-5265-466E-9059-5ADBD26F4E21}" type="pres">
      <dgm:prSet presAssocID="{12BDF104-DA6D-4C27-81BB-E1F1DB2C4E72}" presName="accentRepeatNode" presStyleLbl="solidFgAcc1" presStyleIdx="3" presStyleCnt="5"/>
      <dgm:spPr/>
      <dgm:t>
        <a:bodyPr/>
        <a:lstStyle/>
        <a:p>
          <a:endParaRPr lang="en-US"/>
        </a:p>
      </dgm:t>
    </dgm:pt>
    <dgm:pt modelId="{F6D51364-9007-4E47-A7FA-43F4C7FE6510}" type="pres">
      <dgm:prSet presAssocID="{E35448F9-BDE6-4141-834A-D5421160DFCD}" presName="text_5" presStyleLbl="node1" presStyleIdx="4" presStyleCnt="5">
        <dgm:presLayoutVars>
          <dgm:bulletEnabled val="1"/>
        </dgm:presLayoutVars>
      </dgm:prSet>
      <dgm:spPr/>
      <dgm:t>
        <a:bodyPr/>
        <a:lstStyle/>
        <a:p>
          <a:endParaRPr lang="en-US"/>
        </a:p>
      </dgm:t>
    </dgm:pt>
    <dgm:pt modelId="{CC7FF575-3646-41A3-B85D-794F61BBD19F}" type="pres">
      <dgm:prSet presAssocID="{E35448F9-BDE6-4141-834A-D5421160DFCD}" presName="accent_5" presStyleCnt="0"/>
      <dgm:spPr/>
      <dgm:t>
        <a:bodyPr/>
        <a:lstStyle/>
        <a:p>
          <a:endParaRPr lang="en-US"/>
        </a:p>
      </dgm:t>
    </dgm:pt>
    <dgm:pt modelId="{E58B7CB9-DAD9-48D5-BD74-8EAED7AE72BC}" type="pres">
      <dgm:prSet presAssocID="{E35448F9-BDE6-4141-834A-D5421160DFCD}" presName="accentRepeatNode" presStyleLbl="solidFgAcc1" presStyleIdx="4" presStyleCnt="5"/>
      <dgm:spPr/>
      <dgm:t>
        <a:bodyPr/>
        <a:lstStyle/>
        <a:p>
          <a:endParaRPr lang="en-US"/>
        </a:p>
      </dgm:t>
    </dgm:pt>
  </dgm:ptLst>
  <dgm:cxnLst>
    <dgm:cxn modelId="{ED00EEDE-0E9D-49AA-8EF0-0BB8B9F1D197}" type="presOf" srcId="{6E9D009D-2CA3-4F95-BFA3-034266645FA8}" destId="{6DAD7BF5-1A88-4080-BFE6-97505BE74FD8}" srcOrd="0" destOrd="0" presId="urn:microsoft.com/office/officeart/2008/layout/VerticalCurvedList"/>
    <dgm:cxn modelId="{23FD728F-5BAD-44EA-892F-D28E60FAC29D}" srcId="{FCB344A0-29E8-4AEB-9AA3-0FC4D9915B39}" destId="{6E9D009D-2CA3-4F95-BFA3-034266645FA8}" srcOrd="0" destOrd="0" parTransId="{0305329D-258B-4D09-8645-9F01B131C227}" sibTransId="{5DE07AFC-5D40-4A6E-B9B2-42197A13A9E5}"/>
    <dgm:cxn modelId="{5766687E-850B-4B45-AF60-57D87FEF3C84}" type="presOf" srcId="{5DE07AFC-5D40-4A6E-B9B2-42197A13A9E5}" destId="{3197BF69-382C-47BA-BA14-197A998D1E05}" srcOrd="0" destOrd="0" presId="urn:microsoft.com/office/officeart/2008/layout/VerticalCurvedList"/>
    <dgm:cxn modelId="{D2977882-D29C-4C54-AD24-FB49D192F1B1}" srcId="{FCB344A0-29E8-4AEB-9AA3-0FC4D9915B39}" destId="{0EFB2ADD-C2B7-4B16-810D-0F2A2BB125A6}" srcOrd="1" destOrd="0" parTransId="{6119CB7B-C76F-4750-B7B2-63539204B3B2}" sibTransId="{69B850C9-C4E1-47B4-926C-F3A14BD29213}"/>
    <dgm:cxn modelId="{E23C2B7E-107D-40D0-9E5C-55D6FB92AD0D}" type="presOf" srcId="{12BDF104-DA6D-4C27-81BB-E1F1DB2C4E72}" destId="{2B51D7FF-F50D-4090-8E42-0A3D26B4EB9E}" srcOrd="0" destOrd="0" presId="urn:microsoft.com/office/officeart/2008/layout/VerticalCurvedList"/>
    <dgm:cxn modelId="{4DE8135A-4635-4469-80E3-76E8B9176D0B}" type="presOf" srcId="{E35448F9-BDE6-4141-834A-D5421160DFCD}" destId="{F6D51364-9007-4E47-A7FA-43F4C7FE6510}" srcOrd="0" destOrd="0" presId="urn:microsoft.com/office/officeart/2008/layout/VerticalCurvedList"/>
    <dgm:cxn modelId="{E2493432-80AD-4BEA-91AB-5110F87651A9}" type="presOf" srcId="{FCB344A0-29E8-4AEB-9AA3-0FC4D9915B39}" destId="{BC9D657C-9595-4004-9869-ED5223EEF7F1}" srcOrd="0" destOrd="0" presId="urn:microsoft.com/office/officeart/2008/layout/VerticalCurvedList"/>
    <dgm:cxn modelId="{ED7BA57F-E2A2-4612-851C-512AEC048157}" srcId="{FCB344A0-29E8-4AEB-9AA3-0FC4D9915B39}" destId="{12BDF104-DA6D-4C27-81BB-E1F1DB2C4E72}" srcOrd="3" destOrd="0" parTransId="{1A61BCC6-CEC5-4D9A-AF8C-149991B9C9E9}" sibTransId="{C2595340-A771-48A4-B1CD-1D89F54FBF48}"/>
    <dgm:cxn modelId="{F8708EAA-AE61-4E23-844F-E3DCB1D1C5A0}" srcId="{FCB344A0-29E8-4AEB-9AA3-0FC4D9915B39}" destId="{E35448F9-BDE6-4141-834A-D5421160DFCD}" srcOrd="4" destOrd="0" parTransId="{075E97A7-A113-4DE9-858B-022982E76AC0}" sibTransId="{4371BD5F-ED58-4489-B287-4E26B2D43B9C}"/>
    <dgm:cxn modelId="{D9F78C42-2E3D-458A-AE56-E46DF9EAFCA7}" srcId="{FCB344A0-29E8-4AEB-9AA3-0FC4D9915B39}" destId="{6CAAB1A5-372A-4349-8AD3-FA18E78B1BA8}" srcOrd="2" destOrd="0" parTransId="{AAC7DA19-D03A-4BE2-867D-73E8DE070D9D}" sibTransId="{58047D96-E6FE-4B01-AC04-524531EE2E6C}"/>
    <dgm:cxn modelId="{379F9531-2F75-460B-B583-78E18F58AC95}" type="presOf" srcId="{6CAAB1A5-372A-4349-8AD3-FA18E78B1BA8}" destId="{FBA8F899-000D-4BAA-BCE0-927A5F3DA7FE}" srcOrd="0" destOrd="0" presId="urn:microsoft.com/office/officeart/2008/layout/VerticalCurvedList"/>
    <dgm:cxn modelId="{E795C050-3B8A-4D39-AE86-D1C46B7D443A}" type="presOf" srcId="{0EFB2ADD-C2B7-4B16-810D-0F2A2BB125A6}" destId="{493A7F08-EE2E-463B-933B-31ECAA7DC084}" srcOrd="0" destOrd="0" presId="urn:microsoft.com/office/officeart/2008/layout/VerticalCurvedList"/>
    <dgm:cxn modelId="{239729A5-7111-4BEF-8611-8D8A737E149C}" type="presParOf" srcId="{BC9D657C-9595-4004-9869-ED5223EEF7F1}" destId="{00665EE8-AEA8-46FC-89CD-CC6D4B800615}" srcOrd="0" destOrd="0" presId="urn:microsoft.com/office/officeart/2008/layout/VerticalCurvedList"/>
    <dgm:cxn modelId="{4DC16993-F8CC-4316-9765-ADA3F427B710}" type="presParOf" srcId="{00665EE8-AEA8-46FC-89CD-CC6D4B800615}" destId="{193614E2-0024-47C5-9155-CF1AB3CFB25F}" srcOrd="0" destOrd="0" presId="urn:microsoft.com/office/officeart/2008/layout/VerticalCurvedList"/>
    <dgm:cxn modelId="{A194F11F-6F84-488A-9624-76BDAE285D7F}" type="presParOf" srcId="{193614E2-0024-47C5-9155-CF1AB3CFB25F}" destId="{AFB139A5-46B9-4F61-9DAE-D0038787F84D}" srcOrd="0" destOrd="0" presId="urn:microsoft.com/office/officeart/2008/layout/VerticalCurvedList"/>
    <dgm:cxn modelId="{ECF4A2DD-7C9D-4568-866C-C27DB693E475}" type="presParOf" srcId="{193614E2-0024-47C5-9155-CF1AB3CFB25F}" destId="{3197BF69-382C-47BA-BA14-197A998D1E05}" srcOrd="1" destOrd="0" presId="urn:microsoft.com/office/officeart/2008/layout/VerticalCurvedList"/>
    <dgm:cxn modelId="{4A3F6D79-04EF-4CF3-8815-58EB18C93CDF}" type="presParOf" srcId="{193614E2-0024-47C5-9155-CF1AB3CFB25F}" destId="{27E21E7C-1F5F-4AB0-B546-AF65D538E7B8}" srcOrd="2" destOrd="0" presId="urn:microsoft.com/office/officeart/2008/layout/VerticalCurvedList"/>
    <dgm:cxn modelId="{B6194315-0584-4E6F-AECE-3F4AF77CE6E1}" type="presParOf" srcId="{193614E2-0024-47C5-9155-CF1AB3CFB25F}" destId="{FC80D9F9-63E3-450B-BE35-98A96D25F8B7}" srcOrd="3" destOrd="0" presId="urn:microsoft.com/office/officeart/2008/layout/VerticalCurvedList"/>
    <dgm:cxn modelId="{0F2822D5-1479-4ADB-BA29-10B6E110A919}" type="presParOf" srcId="{00665EE8-AEA8-46FC-89CD-CC6D4B800615}" destId="{6DAD7BF5-1A88-4080-BFE6-97505BE74FD8}" srcOrd="1" destOrd="0" presId="urn:microsoft.com/office/officeart/2008/layout/VerticalCurvedList"/>
    <dgm:cxn modelId="{ABE1584F-EE61-4C34-A476-E9E8D61628C5}" type="presParOf" srcId="{00665EE8-AEA8-46FC-89CD-CC6D4B800615}" destId="{B9D76427-7DCE-46A0-B844-E8A59EB728FB}" srcOrd="2" destOrd="0" presId="urn:microsoft.com/office/officeart/2008/layout/VerticalCurvedList"/>
    <dgm:cxn modelId="{8FAA9A9F-5269-4692-8A1B-D0591DE4EBE5}" type="presParOf" srcId="{B9D76427-7DCE-46A0-B844-E8A59EB728FB}" destId="{D253A32F-CC3A-4ECB-8E7E-F13F763DD7C8}" srcOrd="0" destOrd="0" presId="urn:microsoft.com/office/officeart/2008/layout/VerticalCurvedList"/>
    <dgm:cxn modelId="{CDBEB411-243B-4652-8197-1D24746ACA46}" type="presParOf" srcId="{00665EE8-AEA8-46FC-89CD-CC6D4B800615}" destId="{493A7F08-EE2E-463B-933B-31ECAA7DC084}" srcOrd="3" destOrd="0" presId="urn:microsoft.com/office/officeart/2008/layout/VerticalCurvedList"/>
    <dgm:cxn modelId="{6C9267E6-3F05-4F7D-95D4-ED2B0BD84811}" type="presParOf" srcId="{00665EE8-AEA8-46FC-89CD-CC6D4B800615}" destId="{27A0B888-C8A4-427F-B2C0-EE6B9ED7CE29}" srcOrd="4" destOrd="0" presId="urn:microsoft.com/office/officeart/2008/layout/VerticalCurvedList"/>
    <dgm:cxn modelId="{44DF255F-6334-410C-A0A2-79C51DADB7A1}" type="presParOf" srcId="{27A0B888-C8A4-427F-B2C0-EE6B9ED7CE29}" destId="{E087AB76-0053-4FE3-800A-1598A8FEA558}" srcOrd="0" destOrd="0" presId="urn:microsoft.com/office/officeart/2008/layout/VerticalCurvedList"/>
    <dgm:cxn modelId="{29C22DC1-9C76-4EF7-ADE6-C103DED772E9}" type="presParOf" srcId="{00665EE8-AEA8-46FC-89CD-CC6D4B800615}" destId="{FBA8F899-000D-4BAA-BCE0-927A5F3DA7FE}" srcOrd="5" destOrd="0" presId="urn:microsoft.com/office/officeart/2008/layout/VerticalCurvedList"/>
    <dgm:cxn modelId="{7D8AE50C-9C61-47E7-8CC3-2D2B797EB3C7}" type="presParOf" srcId="{00665EE8-AEA8-46FC-89CD-CC6D4B800615}" destId="{E8669CAC-D89D-4367-8166-8C48ECD09156}" srcOrd="6" destOrd="0" presId="urn:microsoft.com/office/officeart/2008/layout/VerticalCurvedList"/>
    <dgm:cxn modelId="{086707CD-D6C5-4BFD-97E9-99C8044B1CDA}" type="presParOf" srcId="{E8669CAC-D89D-4367-8166-8C48ECD09156}" destId="{44D0A1E9-253E-48D3-A8C1-97D58BD094A2}" srcOrd="0" destOrd="0" presId="urn:microsoft.com/office/officeart/2008/layout/VerticalCurvedList"/>
    <dgm:cxn modelId="{31D303C0-7E29-437D-8C8B-CA9BF1A631E3}" type="presParOf" srcId="{00665EE8-AEA8-46FC-89CD-CC6D4B800615}" destId="{2B51D7FF-F50D-4090-8E42-0A3D26B4EB9E}" srcOrd="7" destOrd="0" presId="urn:microsoft.com/office/officeart/2008/layout/VerticalCurvedList"/>
    <dgm:cxn modelId="{3B806D15-1BFC-4115-B4B4-B5BD766CC4CD}" type="presParOf" srcId="{00665EE8-AEA8-46FC-89CD-CC6D4B800615}" destId="{4E0AFA38-04C3-4418-89BA-5E29BCDA0B97}" srcOrd="8" destOrd="0" presId="urn:microsoft.com/office/officeart/2008/layout/VerticalCurvedList"/>
    <dgm:cxn modelId="{AF5B9477-31E2-47DC-895C-69D4E547F22D}" type="presParOf" srcId="{4E0AFA38-04C3-4418-89BA-5E29BCDA0B97}" destId="{D9613B21-5265-466E-9059-5ADBD26F4E21}" srcOrd="0" destOrd="0" presId="urn:microsoft.com/office/officeart/2008/layout/VerticalCurvedList"/>
    <dgm:cxn modelId="{F65AE947-4878-423D-B49E-555F5A879C5C}" type="presParOf" srcId="{00665EE8-AEA8-46FC-89CD-CC6D4B800615}" destId="{F6D51364-9007-4E47-A7FA-43F4C7FE6510}" srcOrd="9" destOrd="0" presId="urn:microsoft.com/office/officeart/2008/layout/VerticalCurvedList"/>
    <dgm:cxn modelId="{32D4625C-3CCD-4698-82C6-D3FCBE45AAFD}" type="presParOf" srcId="{00665EE8-AEA8-46FC-89CD-CC6D4B800615}" destId="{CC7FF575-3646-41A3-B85D-794F61BBD19F}" srcOrd="10" destOrd="0" presId="urn:microsoft.com/office/officeart/2008/layout/VerticalCurvedList"/>
    <dgm:cxn modelId="{D2A649A2-060E-4B21-BD52-BDB1EB2D5E76}" type="presParOf" srcId="{CC7FF575-3646-41A3-B85D-794F61BBD19F}" destId="{E58B7CB9-DAD9-48D5-BD74-8EAED7AE72B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31051-C71A-45E4-9C84-B6171497B9E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119E710-5CE0-4D14-9EF5-61C8B4F77F6E}">
      <dgm:prSet phldrT="[Text]"/>
      <dgm:spPr/>
      <dgm:t>
        <a:bodyPr/>
        <a:lstStyle/>
        <a:p>
          <a:pPr>
            <a:buFont typeface="Wingdings" panose="05000000000000000000" pitchFamily="2" charset="2"/>
            <a:buChar char="q"/>
          </a:pPr>
          <a:r>
            <a:rPr lang="en-US" sz="2900" dirty="0"/>
            <a:t> </a:t>
          </a:r>
          <a:r>
            <a:rPr lang="en-US" sz="2900" dirty="0" err="1"/>
            <a:t>Văn</a:t>
          </a:r>
          <a:r>
            <a:rPr lang="en-US" sz="2900" dirty="0"/>
            <a:t> </a:t>
          </a:r>
          <a:r>
            <a:rPr lang="en-US" sz="2900" dirty="0" err="1"/>
            <a:t>bản</a:t>
          </a:r>
          <a:r>
            <a:rPr lang="en-US" sz="2900" dirty="0"/>
            <a:t> </a:t>
          </a:r>
          <a:r>
            <a:rPr lang="en-US" sz="2900" dirty="0" err="1"/>
            <a:t>hợp</a:t>
          </a:r>
          <a:r>
            <a:rPr lang="en-US" sz="2900" dirty="0"/>
            <a:t> </a:t>
          </a:r>
          <a:r>
            <a:rPr lang="en-US" sz="2900" dirty="0" err="1"/>
            <a:t>nhất</a:t>
          </a:r>
          <a:r>
            <a:rPr lang="en-US" sz="2900" dirty="0"/>
            <a:t> 01/VBHN-BGDĐT </a:t>
          </a:r>
          <a:r>
            <a:rPr lang="en-US" sz="2900" dirty="0" err="1"/>
            <a:t>ngày</a:t>
          </a:r>
          <a:r>
            <a:rPr lang="en-US" sz="2900" dirty="0"/>
            <a:t> 13 </a:t>
          </a:r>
          <a:r>
            <a:rPr lang="en-US" sz="2900" dirty="0" err="1"/>
            <a:t>tháng</a:t>
          </a:r>
          <a:r>
            <a:rPr lang="en-US" sz="2900" dirty="0"/>
            <a:t> 4 </a:t>
          </a:r>
          <a:r>
            <a:rPr lang="en-US" sz="2900" dirty="0" err="1"/>
            <a:t>năm</a:t>
          </a:r>
          <a:r>
            <a:rPr lang="en-US" sz="2900" dirty="0"/>
            <a:t> 2021 </a:t>
          </a:r>
          <a:r>
            <a:rPr lang="en-US" sz="2900" dirty="0" err="1"/>
            <a:t>của</a:t>
          </a:r>
          <a:r>
            <a:rPr lang="en-US" sz="2900" dirty="0"/>
            <a:t> </a:t>
          </a:r>
          <a:r>
            <a:rPr lang="en-US" sz="2900" dirty="0" err="1"/>
            <a:t>Bộ</a:t>
          </a:r>
          <a:r>
            <a:rPr lang="en-US" sz="2900" dirty="0"/>
            <a:t> </a:t>
          </a:r>
          <a:r>
            <a:rPr lang="en-US" sz="2900" dirty="0" err="1"/>
            <a:t>Giáo</a:t>
          </a:r>
          <a:r>
            <a:rPr lang="en-US" sz="2900" dirty="0"/>
            <a:t> </a:t>
          </a:r>
          <a:r>
            <a:rPr lang="en-US" sz="2900" dirty="0" err="1"/>
            <a:t>dục</a:t>
          </a:r>
          <a:r>
            <a:rPr lang="en-US" sz="2900" dirty="0"/>
            <a:t> </a:t>
          </a:r>
          <a:r>
            <a:rPr lang="en-US" sz="2900" dirty="0" err="1"/>
            <a:t>và</a:t>
          </a:r>
          <a:r>
            <a:rPr lang="en-US" sz="2900" dirty="0"/>
            <a:t> </a:t>
          </a:r>
          <a:r>
            <a:rPr lang="en-US" sz="2900" dirty="0" err="1"/>
            <a:t>Đào</a:t>
          </a:r>
          <a:r>
            <a:rPr lang="en-US" sz="2900" dirty="0"/>
            <a:t> </a:t>
          </a:r>
          <a:r>
            <a:rPr lang="en-US" sz="2900" dirty="0" err="1"/>
            <a:t>tạo</a:t>
          </a:r>
          <a:r>
            <a:rPr lang="en-US" sz="2900" dirty="0"/>
            <a:t> </a:t>
          </a:r>
          <a:r>
            <a:rPr lang="en-US" sz="2900" dirty="0" err="1"/>
            <a:t>thông</a:t>
          </a:r>
          <a:r>
            <a:rPr lang="en-US" sz="2900" dirty="0"/>
            <a:t> </a:t>
          </a:r>
          <a:r>
            <a:rPr lang="en-US" sz="2900" dirty="0" err="1"/>
            <a:t>tư</a:t>
          </a:r>
          <a:r>
            <a:rPr lang="en-US" sz="2900" dirty="0"/>
            <a:t> ban </a:t>
          </a:r>
          <a:r>
            <a:rPr lang="en-US" sz="2900" dirty="0" err="1"/>
            <a:t>hành</a:t>
          </a:r>
          <a:r>
            <a:rPr lang="en-US" sz="2900" dirty="0"/>
            <a:t> </a:t>
          </a:r>
          <a:r>
            <a:rPr lang="en-US" sz="2900" dirty="0" err="1"/>
            <a:t>chương</a:t>
          </a:r>
          <a:r>
            <a:rPr lang="en-US" sz="2900" dirty="0"/>
            <a:t> </a:t>
          </a:r>
          <a:r>
            <a:rPr lang="en-US" sz="2900" dirty="0" err="1"/>
            <a:t>trình</a:t>
          </a:r>
          <a:r>
            <a:rPr lang="en-US" sz="2900" dirty="0"/>
            <a:t> GDMN </a:t>
          </a:r>
          <a:r>
            <a:rPr lang="en-US" sz="2900" i="1" dirty="0"/>
            <a:t>(</a:t>
          </a:r>
          <a:r>
            <a:rPr lang="en-US" sz="2900" i="1" dirty="0" err="1"/>
            <a:t>Mục</a:t>
          </a:r>
          <a:r>
            <a:rPr lang="en-US" sz="2900" i="1" dirty="0"/>
            <a:t> G – </a:t>
          </a:r>
          <a:r>
            <a:rPr lang="en-US" sz="2900" i="1" dirty="0" err="1"/>
            <a:t>đánh</a:t>
          </a:r>
          <a:r>
            <a:rPr lang="en-US" sz="2900" i="1" dirty="0"/>
            <a:t> </a:t>
          </a:r>
          <a:r>
            <a:rPr lang="en-US" sz="2900" i="1" dirty="0" err="1"/>
            <a:t>giá</a:t>
          </a:r>
          <a:r>
            <a:rPr lang="en-US" sz="2900" i="1" dirty="0"/>
            <a:t> </a:t>
          </a:r>
          <a:r>
            <a:rPr lang="en-US" sz="2900" i="1" dirty="0" err="1"/>
            <a:t>sự</a:t>
          </a:r>
          <a:r>
            <a:rPr lang="en-US" sz="2900" i="1" dirty="0"/>
            <a:t> </a:t>
          </a:r>
          <a:r>
            <a:rPr lang="en-US" sz="2900" i="1" dirty="0" err="1"/>
            <a:t>phát</a:t>
          </a:r>
          <a:r>
            <a:rPr lang="en-US" sz="2900" i="1" dirty="0"/>
            <a:t> </a:t>
          </a:r>
          <a:r>
            <a:rPr lang="en-US" sz="2900" i="1" dirty="0" err="1"/>
            <a:t>triển</a:t>
          </a:r>
          <a:r>
            <a:rPr lang="en-US" sz="2900" i="1" dirty="0"/>
            <a:t> </a:t>
          </a:r>
          <a:r>
            <a:rPr lang="en-US" sz="2900" i="1" dirty="0" err="1"/>
            <a:t>trẻ</a:t>
          </a:r>
          <a:r>
            <a:rPr lang="en-US" sz="2900" i="1" dirty="0"/>
            <a:t>).</a:t>
          </a:r>
          <a:endParaRPr lang="en-US" sz="2900" dirty="0"/>
        </a:p>
      </dgm:t>
    </dgm:pt>
    <dgm:pt modelId="{F29C91A0-23D8-4FAD-840F-2A6511B464F0}" type="parTrans" cxnId="{9E411102-D21C-40AB-B657-687CC9840261}">
      <dgm:prSet/>
      <dgm:spPr/>
      <dgm:t>
        <a:bodyPr/>
        <a:lstStyle/>
        <a:p>
          <a:endParaRPr lang="en-US"/>
        </a:p>
      </dgm:t>
    </dgm:pt>
    <dgm:pt modelId="{D1284BAB-16AA-47D0-AFD1-9112100D0481}" type="sibTrans" cxnId="{9E411102-D21C-40AB-B657-687CC9840261}">
      <dgm:prSet/>
      <dgm:spPr/>
      <dgm:t>
        <a:bodyPr/>
        <a:lstStyle/>
        <a:p>
          <a:endParaRPr lang="en-US"/>
        </a:p>
      </dgm:t>
    </dgm:pt>
    <dgm:pt modelId="{2B6B4627-3014-46BE-BC72-B07B303A533F}">
      <dgm:prSet phldrT="[Text]"/>
      <dgm:spPr/>
      <dgm:t>
        <a:bodyPr/>
        <a:lstStyle/>
        <a:p>
          <a:pPr>
            <a:buFont typeface="Wingdings" panose="05000000000000000000" pitchFamily="2" charset="2"/>
            <a:buChar char="q"/>
          </a:pPr>
          <a:r>
            <a:rPr lang="en-US" sz="2900" dirty="0"/>
            <a:t> </a:t>
          </a:r>
          <a:r>
            <a:rPr lang="en-US" sz="2900" dirty="0" err="1"/>
            <a:t>Thông</a:t>
          </a:r>
          <a:r>
            <a:rPr lang="en-US" sz="2900" dirty="0"/>
            <a:t> </a:t>
          </a:r>
          <a:r>
            <a:rPr lang="en-US" sz="2900" dirty="0" err="1"/>
            <a:t>tư</a:t>
          </a:r>
          <a:r>
            <a:rPr lang="en-US" sz="2900" dirty="0"/>
            <a:t> </a:t>
          </a:r>
          <a:r>
            <a:rPr lang="en-US" sz="2900" dirty="0" err="1"/>
            <a:t>số</a:t>
          </a:r>
          <a:r>
            <a:rPr lang="en-US" sz="2900" dirty="0"/>
            <a:t> 23/2010/ TT - BGDĐT </a:t>
          </a:r>
          <a:r>
            <a:rPr lang="en-US" sz="2900" dirty="0" err="1"/>
            <a:t>ngày</a:t>
          </a:r>
          <a:r>
            <a:rPr lang="en-US" sz="2900" dirty="0"/>
            <a:t> 23 </a:t>
          </a:r>
          <a:r>
            <a:rPr lang="en-US" sz="2900" dirty="0" err="1"/>
            <a:t>tháng</a:t>
          </a:r>
          <a:r>
            <a:rPr lang="en-US" sz="2900" dirty="0"/>
            <a:t> 7 </a:t>
          </a:r>
          <a:r>
            <a:rPr lang="en-US" sz="2900" dirty="0" err="1"/>
            <a:t>năm</a:t>
          </a:r>
          <a:r>
            <a:rPr lang="en-US" sz="2900" dirty="0"/>
            <a:t> 2010  </a:t>
          </a:r>
          <a:r>
            <a:rPr lang="en-US" sz="2900" dirty="0" err="1"/>
            <a:t>của</a:t>
          </a:r>
          <a:r>
            <a:rPr lang="en-US" sz="2900" dirty="0"/>
            <a:t> </a:t>
          </a:r>
          <a:r>
            <a:rPr lang="en-US" sz="2900" dirty="0" err="1"/>
            <a:t>Bộ</a:t>
          </a:r>
          <a:r>
            <a:rPr lang="en-US" sz="2900" dirty="0"/>
            <a:t> </a:t>
          </a:r>
          <a:r>
            <a:rPr lang="en-US" sz="2900" dirty="0" err="1"/>
            <a:t>Giáo</a:t>
          </a:r>
          <a:r>
            <a:rPr lang="en-US" sz="2900" dirty="0"/>
            <a:t> </a:t>
          </a:r>
          <a:r>
            <a:rPr lang="en-US" sz="2900" dirty="0" err="1"/>
            <a:t>dục</a:t>
          </a:r>
          <a:r>
            <a:rPr lang="en-US" sz="2900" dirty="0"/>
            <a:t> </a:t>
          </a:r>
          <a:r>
            <a:rPr lang="en-US" sz="2900" dirty="0" err="1"/>
            <a:t>và</a:t>
          </a:r>
          <a:r>
            <a:rPr lang="en-US" sz="2900" dirty="0"/>
            <a:t> </a:t>
          </a:r>
          <a:r>
            <a:rPr lang="en-US" sz="2900" dirty="0" err="1"/>
            <a:t>Đào</a:t>
          </a:r>
          <a:r>
            <a:rPr lang="en-US" sz="2900" dirty="0"/>
            <a:t> </a:t>
          </a:r>
          <a:r>
            <a:rPr lang="en-US" sz="2900" dirty="0" err="1"/>
            <a:t>tạo</a:t>
          </a:r>
          <a:r>
            <a:rPr lang="en-US" sz="2900" dirty="0"/>
            <a:t> </a:t>
          </a:r>
          <a:r>
            <a:rPr lang="en-US" sz="2900" dirty="0" err="1"/>
            <a:t>về</a:t>
          </a:r>
          <a:r>
            <a:rPr lang="en-US" sz="2900" dirty="0"/>
            <a:t> Ban </a:t>
          </a:r>
          <a:r>
            <a:rPr lang="en-US" sz="2900" dirty="0" err="1"/>
            <a:t>hành</a:t>
          </a:r>
          <a:r>
            <a:rPr lang="en-US" sz="2900" dirty="0"/>
            <a:t> </a:t>
          </a:r>
          <a:r>
            <a:rPr lang="en-US" sz="2900" dirty="0" err="1"/>
            <a:t>bộ</a:t>
          </a:r>
          <a:r>
            <a:rPr lang="en-US" sz="2900" dirty="0"/>
            <a:t> </a:t>
          </a:r>
          <a:r>
            <a:rPr lang="en-US" sz="2900" dirty="0" err="1"/>
            <a:t>chuẩn</a:t>
          </a:r>
          <a:r>
            <a:rPr lang="en-US" sz="2900" dirty="0"/>
            <a:t> </a:t>
          </a:r>
          <a:r>
            <a:rPr lang="en-US" sz="2900" dirty="0" err="1"/>
            <a:t>phát</a:t>
          </a:r>
          <a:r>
            <a:rPr lang="en-US" sz="2900" dirty="0"/>
            <a:t> </a:t>
          </a:r>
          <a:r>
            <a:rPr lang="en-US" sz="2900" dirty="0" err="1"/>
            <a:t>triển</a:t>
          </a:r>
          <a:r>
            <a:rPr lang="en-US" sz="2900" dirty="0"/>
            <a:t> </a:t>
          </a:r>
          <a:r>
            <a:rPr lang="en-US" sz="2900" dirty="0" err="1"/>
            <a:t>trẻ</a:t>
          </a:r>
          <a:r>
            <a:rPr lang="en-US" sz="2900" dirty="0"/>
            <a:t> </a:t>
          </a:r>
          <a:r>
            <a:rPr lang="en-US" sz="2900" dirty="0" err="1"/>
            <a:t>năm</a:t>
          </a:r>
          <a:r>
            <a:rPr lang="en-US" sz="2900" dirty="0"/>
            <a:t> </a:t>
          </a:r>
          <a:r>
            <a:rPr lang="en-US" sz="2900" dirty="0" err="1"/>
            <a:t>tuổi</a:t>
          </a:r>
          <a:r>
            <a:rPr lang="en-US" sz="2900" dirty="0"/>
            <a:t>.</a:t>
          </a:r>
        </a:p>
      </dgm:t>
    </dgm:pt>
    <dgm:pt modelId="{910B2240-775F-46BC-962E-0659DADEF092}" type="parTrans" cxnId="{453C1AF6-6660-421C-9DBF-4551987D9ACE}">
      <dgm:prSet/>
      <dgm:spPr/>
      <dgm:t>
        <a:bodyPr/>
        <a:lstStyle/>
        <a:p>
          <a:endParaRPr lang="en-US"/>
        </a:p>
      </dgm:t>
    </dgm:pt>
    <dgm:pt modelId="{C0248005-1DE7-4EE2-8E0B-7919BDDDB6B2}" type="sibTrans" cxnId="{453C1AF6-6660-421C-9DBF-4551987D9ACE}">
      <dgm:prSet/>
      <dgm:spPr/>
      <dgm:t>
        <a:bodyPr/>
        <a:lstStyle/>
        <a:p>
          <a:endParaRPr lang="en-US"/>
        </a:p>
      </dgm:t>
    </dgm:pt>
    <dgm:pt modelId="{27400D31-B01D-4FE6-97D5-871B6C97E357}">
      <dgm:prSet phldrT="[Text]"/>
      <dgm:spPr/>
      <dgm:t>
        <a:bodyPr/>
        <a:lstStyle/>
        <a:p>
          <a:pPr>
            <a:buFont typeface="Wingdings" panose="05000000000000000000" pitchFamily="2" charset="2"/>
            <a:buChar char="q"/>
          </a:pPr>
          <a:r>
            <a:rPr lang="en-US" sz="2900" dirty="0"/>
            <a:t> </a:t>
          </a:r>
          <a:r>
            <a:rPr lang="en-US" sz="2900" dirty="0" err="1"/>
            <a:t>Kế</a:t>
          </a:r>
          <a:r>
            <a:rPr lang="en-US" sz="2900" dirty="0"/>
            <a:t> </a:t>
          </a:r>
          <a:r>
            <a:rPr lang="en-US" sz="2900" dirty="0" err="1"/>
            <a:t>hoạch</a:t>
          </a:r>
          <a:r>
            <a:rPr lang="en-US" sz="2900" dirty="0"/>
            <a:t> </a:t>
          </a:r>
          <a:r>
            <a:rPr lang="en-US" sz="2900" dirty="0" err="1"/>
            <a:t>số</a:t>
          </a:r>
          <a:r>
            <a:rPr lang="en-US" sz="2900" dirty="0"/>
            <a:t> 626/KH-BGDĐT </a:t>
          </a:r>
          <a:r>
            <a:rPr lang="en-US" sz="2900" dirty="0" err="1"/>
            <a:t>ngày</a:t>
          </a:r>
          <a:r>
            <a:rPr lang="en-US" sz="2900" dirty="0"/>
            <a:t> 30 </a:t>
          </a:r>
          <a:r>
            <a:rPr lang="en-US" sz="2900" dirty="0" err="1"/>
            <a:t>tháng</a:t>
          </a:r>
          <a:r>
            <a:rPr lang="en-US" sz="2900" dirty="0"/>
            <a:t> 6 </a:t>
          </a:r>
          <a:r>
            <a:rPr lang="en-US" sz="2900" dirty="0" err="1"/>
            <a:t>năm</a:t>
          </a:r>
          <a:r>
            <a:rPr lang="en-US" sz="2900" dirty="0"/>
            <a:t> 2021 </a:t>
          </a:r>
          <a:r>
            <a:rPr lang="en-US" sz="2900" dirty="0" err="1"/>
            <a:t>của</a:t>
          </a:r>
          <a:r>
            <a:rPr lang="en-US" sz="2900" dirty="0"/>
            <a:t> </a:t>
          </a:r>
          <a:r>
            <a:rPr lang="en-US" sz="2900" dirty="0" err="1"/>
            <a:t>Bộ</a:t>
          </a:r>
          <a:r>
            <a:rPr lang="en-US" sz="2900" dirty="0"/>
            <a:t> </a:t>
          </a:r>
          <a:r>
            <a:rPr lang="en-US" sz="2900" dirty="0" err="1"/>
            <a:t>Giáo</a:t>
          </a:r>
          <a:r>
            <a:rPr lang="en-US" sz="2900" dirty="0"/>
            <a:t> </a:t>
          </a:r>
          <a:r>
            <a:rPr lang="en-US" sz="2900" dirty="0" err="1"/>
            <a:t>dục</a:t>
          </a:r>
          <a:r>
            <a:rPr lang="en-US" sz="2900" dirty="0"/>
            <a:t> </a:t>
          </a:r>
          <a:r>
            <a:rPr lang="en-US" sz="2900" dirty="0" err="1"/>
            <a:t>và</a:t>
          </a:r>
          <a:r>
            <a:rPr lang="en-US" sz="2900" dirty="0"/>
            <a:t> </a:t>
          </a:r>
          <a:r>
            <a:rPr lang="en-US" sz="2900" dirty="0" err="1"/>
            <a:t>Đào</a:t>
          </a:r>
          <a:r>
            <a:rPr lang="en-US" sz="2900" dirty="0"/>
            <a:t> </a:t>
          </a:r>
          <a:r>
            <a:rPr lang="en-US" sz="2900" dirty="0" err="1"/>
            <a:t>tạo</a:t>
          </a:r>
          <a:r>
            <a:rPr lang="en-US" sz="2900" dirty="0"/>
            <a:t> </a:t>
          </a:r>
          <a:r>
            <a:rPr lang="en-US" sz="2900" dirty="0" err="1"/>
            <a:t>về</a:t>
          </a:r>
          <a:r>
            <a:rPr lang="en-US" sz="2900" dirty="0"/>
            <a:t> </a:t>
          </a:r>
          <a:r>
            <a:rPr lang="en-US" sz="2900" dirty="0" err="1"/>
            <a:t>chuyên</a:t>
          </a:r>
          <a:r>
            <a:rPr lang="en-US" sz="2900" dirty="0"/>
            <a:t> </a:t>
          </a:r>
          <a:r>
            <a:rPr lang="en-US" sz="2900" dirty="0" err="1"/>
            <a:t>đề</a:t>
          </a:r>
          <a:r>
            <a:rPr lang="en-US" sz="2900" dirty="0"/>
            <a:t>” </a:t>
          </a:r>
          <a:r>
            <a:rPr lang="en-US" sz="2900" dirty="0" err="1"/>
            <a:t>Xây</a:t>
          </a:r>
          <a:r>
            <a:rPr lang="en-US" sz="2900" dirty="0"/>
            <a:t> </a:t>
          </a:r>
          <a:r>
            <a:rPr lang="en-US" sz="2900" dirty="0" err="1"/>
            <a:t>dựng</a:t>
          </a:r>
          <a:r>
            <a:rPr lang="en-US" sz="2900" dirty="0"/>
            <a:t> </a:t>
          </a:r>
          <a:r>
            <a:rPr lang="en-US" sz="2900" dirty="0" err="1"/>
            <a:t>trường</a:t>
          </a:r>
          <a:r>
            <a:rPr lang="en-US" sz="2900" dirty="0"/>
            <a:t> </a:t>
          </a:r>
          <a:r>
            <a:rPr lang="en-US" sz="2900" dirty="0" err="1"/>
            <a:t>mầm</a:t>
          </a:r>
          <a:r>
            <a:rPr lang="en-US" sz="2900" dirty="0"/>
            <a:t> non </a:t>
          </a:r>
          <a:r>
            <a:rPr lang="en-US" sz="2900" dirty="0" err="1"/>
            <a:t>lấy</a:t>
          </a:r>
          <a:r>
            <a:rPr lang="en-US" sz="2900" dirty="0"/>
            <a:t> </a:t>
          </a:r>
          <a:r>
            <a:rPr lang="en-US" sz="2900" dirty="0" err="1"/>
            <a:t>trẻ</a:t>
          </a:r>
          <a:r>
            <a:rPr lang="en-US" sz="2900" dirty="0"/>
            <a:t> </a:t>
          </a:r>
          <a:r>
            <a:rPr lang="en-US" sz="2900" dirty="0" err="1"/>
            <a:t>làm</a:t>
          </a:r>
          <a:r>
            <a:rPr lang="en-US" sz="2900" dirty="0"/>
            <a:t> </a:t>
          </a:r>
          <a:r>
            <a:rPr lang="en-US" sz="2900" dirty="0" err="1"/>
            <a:t>trung</a:t>
          </a:r>
          <a:r>
            <a:rPr lang="en-US" sz="2900" dirty="0"/>
            <a:t> </a:t>
          </a:r>
          <a:r>
            <a:rPr lang="en-US" sz="2900" dirty="0" err="1"/>
            <a:t>tâm</a:t>
          </a:r>
          <a:r>
            <a:rPr lang="en-US" sz="2900" dirty="0"/>
            <a:t>” </a:t>
          </a:r>
          <a:r>
            <a:rPr lang="en-US" sz="2900" dirty="0" err="1"/>
            <a:t>giai</a:t>
          </a:r>
          <a:r>
            <a:rPr lang="en-US" sz="2900" dirty="0"/>
            <a:t> </a:t>
          </a:r>
          <a:r>
            <a:rPr lang="en-US" sz="2900" dirty="0" err="1"/>
            <a:t>đoạn</a:t>
          </a:r>
          <a:r>
            <a:rPr lang="en-US" sz="2900" dirty="0"/>
            <a:t> 2021-2025. </a:t>
          </a:r>
          <a:r>
            <a:rPr lang="en-US" sz="2900" i="1" dirty="0"/>
            <a:t>(</a:t>
          </a:r>
          <a:r>
            <a:rPr lang="en-US" sz="2900" i="1" dirty="0" err="1"/>
            <a:t>Bộ</a:t>
          </a:r>
          <a:r>
            <a:rPr lang="en-US" sz="2900" i="1" dirty="0"/>
            <a:t> </a:t>
          </a:r>
          <a:r>
            <a:rPr lang="en-US" sz="2900" i="1" dirty="0" err="1"/>
            <a:t>tiêu</a:t>
          </a:r>
          <a:r>
            <a:rPr lang="en-US" sz="2900" i="1" dirty="0"/>
            <a:t> </a:t>
          </a:r>
          <a:r>
            <a:rPr lang="en-US" sz="2900" i="1" dirty="0" err="1"/>
            <a:t>chí</a:t>
          </a:r>
          <a:r>
            <a:rPr lang="en-US" sz="2900" i="1" dirty="0"/>
            <a:t> </a:t>
          </a:r>
          <a:r>
            <a:rPr lang="en-US" sz="2900" i="1" dirty="0" err="1"/>
            <a:t>mục</a:t>
          </a:r>
          <a:r>
            <a:rPr lang="en-US" sz="2900" i="1" dirty="0"/>
            <a:t> 4 – </a:t>
          </a:r>
          <a:r>
            <a:rPr lang="en-US" sz="2900" i="1" dirty="0" err="1"/>
            <a:t>đánh</a:t>
          </a:r>
          <a:r>
            <a:rPr lang="en-US" sz="2900" i="1" dirty="0"/>
            <a:t> </a:t>
          </a:r>
          <a:r>
            <a:rPr lang="en-US" sz="2900" i="1" dirty="0" err="1"/>
            <a:t>giá</a:t>
          </a:r>
          <a:r>
            <a:rPr lang="en-US" sz="2900" i="1" dirty="0"/>
            <a:t> </a:t>
          </a:r>
          <a:r>
            <a:rPr lang="en-US" sz="2900" i="1" dirty="0" err="1"/>
            <a:t>sự</a:t>
          </a:r>
          <a:r>
            <a:rPr lang="en-US" sz="2900" i="1" dirty="0"/>
            <a:t> </a:t>
          </a:r>
          <a:r>
            <a:rPr lang="en-US" sz="2900" i="1" dirty="0" err="1"/>
            <a:t>phát</a:t>
          </a:r>
          <a:r>
            <a:rPr lang="en-US" sz="2900" i="1" dirty="0"/>
            <a:t> </a:t>
          </a:r>
          <a:r>
            <a:rPr lang="en-US" sz="2900" i="1" dirty="0" err="1"/>
            <a:t>triển</a:t>
          </a:r>
          <a:r>
            <a:rPr lang="en-US" sz="2900" i="1" dirty="0"/>
            <a:t> </a:t>
          </a:r>
          <a:r>
            <a:rPr lang="en-US" sz="2900" i="1" dirty="0" err="1"/>
            <a:t>trẻ</a:t>
          </a:r>
          <a:r>
            <a:rPr lang="en-US" sz="2900" i="1" dirty="0"/>
            <a:t>).</a:t>
          </a:r>
          <a:endParaRPr lang="en-US" sz="2900" dirty="0"/>
        </a:p>
      </dgm:t>
    </dgm:pt>
    <dgm:pt modelId="{34BE58DB-F029-4145-B22C-9886D4E922BB}" type="parTrans" cxnId="{C6AA6FDC-6CBF-441F-AC73-F5528DC5F709}">
      <dgm:prSet/>
      <dgm:spPr/>
      <dgm:t>
        <a:bodyPr/>
        <a:lstStyle/>
        <a:p>
          <a:endParaRPr lang="en-US"/>
        </a:p>
      </dgm:t>
    </dgm:pt>
    <dgm:pt modelId="{5F36A789-A5CE-4D30-A467-C120EE33D0A1}" type="sibTrans" cxnId="{C6AA6FDC-6CBF-441F-AC73-F5528DC5F709}">
      <dgm:prSet/>
      <dgm:spPr/>
      <dgm:t>
        <a:bodyPr/>
        <a:lstStyle/>
        <a:p>
          <a:endParaRPr lang="en-US"/>
        </a:p>
      </dgm:t>
    </dgm:pt>
    <dgm:pt modelId="{66F3BBA5-B583-4B8D-BFFA-0504EACCF2FA}">
      <dgm:prSet phldrT="[Text]" custT="1"/>
      <dgm:spPr/>
      <dgm:t>
        <a:bodyPr/>
        <a:lstStyle/>
        <a:p>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căn</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cứ</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thực</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hiện</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đánh</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sự</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phát</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triển</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trẻ</a:t>
          </a:r>
          <a:endParaRPr lang="en-US" sz="3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6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dgm:t>
    </dgm:pt>
    <dgm:pt modelId="{C7879DCD-C520-4BDE-BD83-00A3CA8CC971}" type="sibTrans" cxnId="{823B34D6-CBBF-42BF-BD94-F2FDDA0B6AF8}">
      <dgm:prSet/>
      <dgm:spPr/>
      <dgm:t>
        <a:bodyPr/>
        <a:lstStyle/>
        <a:p>
          <a:endParaRPr lang="en-US"/>
        </a:p>
      </dgm:t>
    </dgm:pt>
    <dgm:pt modelId="{7807C372-1241-4891-A34C-03FACA8E95EE}" type="parTrans" cxnId="{823B34D6-CBBF-42BF-BD94-F2FDDA0B6AF8}">
      <dgm:prSet/>
      <dgm:spPr/>
      <dgm:t>
        <a:bodyPr/>
        <a:lstStyle/>
        <a:p>
          <a:endParaRPr lang="en-US"/>
        </a:p>
      </dgm:t>
    </dgm:pt>
    <dgm:pt modelId="{2B3D22A7-709A-49EB-8D19-86A58A0D45BB}" type="pres">
      <dgm:prSet presAssocID="{29831051-C71A-45E4-9C84-B6171497B9ED}" presName="Name0" presStyleCnt="0">
        <dgm:presLayoutVars>
          <dgm:dir/>
          <dgm:resizeHandles val="exact"/>
        </dgm:presLayoutVars>
      </dgm:prSet>
      <dgm:spPr/>
      <dgm:t>
        <a:bodyPr/>
        <a:lstStyle/>
        <a:p>
          <a:endParaRPr lang="en-US"/>
        </a:p>
      </dgm:t>
    </dgm:pt>
    <dgm:pt modelId="{548F4CF3-ECB0-43E3-ADD3-B4D5687B07E6}" type="pres">
      <dgm:prSet presAssocID="{66F3BBA5-B583-4B8D-BFFA-0504EACCF2FA}" presName="node" presStyleLbl="node1" presStyleIdx="0" presStyleCnt="1" custLinFactNeighborX="0" custLinFactNeighborY="2475">
        <dgm:presLayoutVars>
          <dgm:bulletEnabled val="1"/>
        </dgm:presLayoutVars>
      </dgm:prSet>
      <dgm:spPr/>
      <dgm:t>
        <a:bodyPr/>
        <a:lstStyle/>
        <a:p>
          <a:endParaRPr lang="en-US"/>
        </a:p>
      </dgm:t>
    </dgm:pt>
  </dgm:ptLst>
  <dgm:cxnLst>
    <dgm:cxn modelId="{9E411102-D21C-40AB-B657-687CC9840261}" srcId="{66F3BBA5-B583-4B8D-BFFA-0504EACCF2FA}" destId="{4119E710-5CE0-4D14-9EF5-61C8B4F77F6E}" srcOrd="0" destOrd="0" parTransId="{F29C91A0-23D8-4FAD-840F-2A6511B464F0}" sibTransId="{D1284BAB-16AA-47D0-AFD1-9112100D0481}"/>
    <dgm:cxn modelId="{453C1AF6-6660-421C-9DBF-4551987D9ACE}" srcId="{66F3BBA5-B583-4B8D-BFFA-0504EACCF2FA}" destId="{2B6B4627-3014-46BE-BC72-B07B303A533F}" srcOrd="1" destOrd="0" parTransId="{910B2240-775F-46BC-962E-0659DADEF092}" sibTransId="{C0248005-1DE7-4EE2-8E0B-7919BDDDB6B2}"/>
    <dgm:cxn modelId="{D4B88E1D-04E0-4DB6-A630-67C40A6B0FD3}" type="presOf" srcId="{29831051-C71A-45E4-9C84-B6171497B9ED}" destId="{2B3D22A7-709A-49EB-8D19-86A58A0D45BB}" srcOrd="0" destOrd="0" presId="urn:microsoft.com/office/officeart/2005/8/layout/process1"/>
    <dgm:cxn modelId="{C6AA6FDC-6CBF-441F-AC73-F5528DC5F709}" srcId="{66F3BBA5-B583-4B8D-BFFA-0504EACCF2FA}" destId="{27400D31-B01D-4FE6-97D5-871B6C97E357}" srcOrd="2" destOrd="0" parTransId="{34BE58DB-F029-4145-B22C-9886D4E922BB}" sibTransId="{5F36A789-A5CE-4D30-A467-C120EE33D0A1}"/>
    <dgm:cxn modelId="{1D13D03D-B368-4C63-869B-DA1DA430C5F7}" type="presOf" srcId="{27400D31-B01D-4FE6-97D5-871B6C97E357}" destId="{548F4CF3-ECB0-43E3-ADD3-B4D5687B07E6}" srcOrd="0" destOrd="3" presId="urn:microsoft.com/office/officeart/2005/8/layout/process1"/>
    <dgm:cxn modelId="{63990032-7414-48A5-B8B1-4D896FDE340C}" type="presOf" srcId="{4119E710-5CE0-4D14-9EF5-61C8B4F77F6E}" destId="{548F4CF3-ECB0-43E3-ADD3-B4D5687B07E6}" srcOrd="0" destOrd="1" presId="urn:microsoft.com/office/officeart/2005/8/layout/process1"/>
    <dgm:cxn modelId="{E3ED15FB-A4BA-435C-9918-FBC3B1DE631A}" type="presOf" srcId="{66F3BBA5-B583-4B8D-BFFA-0504EACCF2FA}" destId="{548F4CF3-ECB0-43E3-ADD3-B4D5687B07E6}" srcOrd="0" destOrd="0" presId="urn:microsoft.com/office/officeart/2005/8/layout/process1"/>
    <dgm:cxn modelId="{823B34D6-CBBF-42BF-BD94-F2FDDA0B6AF8}" srcId="{29831051-C71A-45E4-9C84-B6171497B9ED}" destId="{66F3BBA5-B583-4B8D-BFFA-0504EACCF2FA}" srcOrd="0" destOrd="0" parTransId="{7807C372-1241-4891-A34C-03FACA8E95EE}" sibTransId="{C7879DCD-C520-4BDE-BD83-00A3CA8CC971}"/>
    <dgm:cxn modelId="{28117058-03F1-415D-9985-561AC9F61D01}" type="presOf" srcId="{2B6B4627-3014-46BE-BC72-B07B303A533F}" destId="{548F4CF3-ECB0-43E3-ADD3-B4D5687B07E6}" srcOrd="0" destOrd="2" presId="urn:microsoft.com/office/officeart/2005/8/layout/process1"/>
    <dgm:cxn modelId="{F6459CF7-C546-40EA-A701-B41304D1DD40}" type="presParOf" srcId="{2B3D22A7-709A-49EB-8D19-86A58A0D45BB}" destId="{548F4CF3-ECB0-43E3-ADD3-B4D5687B07E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831051-C71A-45E4-9C84-B6171497B9ED}" type="doc">
      <dgm:prSet loTypeId="urn:microsoft.com/office/officeart/2005/8/layout/process1" loCatId="process" qsTypeId="urn:microsoft.com/office/officeart/2005/8/quickstyle/simple4" qsCatId="simple" csTypeId="urn:microsoft.com/office/officeart/2005/8/colors/accent6_2" csCatId="accent6" phldr="1"/>
      <dgm:spPr/>
      <dgm:t>
        <a:bodyPr/>
        <a:lstStyle/>
        <a:p>
          <a:endParaRPr lang="en-US"/>
        </a:p>
      </dgm:t>
    </dgm:pt>
    <dgm:pt modelId="{4119E710-5CE0-4D14-9EF5-61C8B4F77F6E}">
      <dgm:prSet phldrT="[Text]"/>
      <dgm:spPr/>
      <dgm:t>
        <a:bodyPr/>
        <a:lstStyle/>
        <a:p>
          <a:pPr>
            <a:buFont typeface="Wingdings" panose="05000000000000000000" pitchFamily="2" charset="2"/>
            <a:buChar char="q"/>
          </a:pPr>
          <a:r>
            <a:rPr lang="en-US" sz="3500" dirty="0"/>
            <a:t> </a:t>
          </a:r>
          <a:r>
            <a:rPr lang="en-US" sz="3500" dirty="0" err="1"/>
            <a:t>Đánh</a:t>
          </a:r>
          <a:r>
            <a:rPr lang="en-US" sz="3500" dirty="0"/>
            <a:t> </a:t>
          </a:r>
          <a:r>
            <a:rPr lang="en-US" sz="3500" dirty="0" err="1"/>
            <a:t>giá</a:t>
          </a:r>
          <a:r>
            <a:rPr lang="en-US" sz="3500" dirty="0"/>
            <a:t> </a:t>
          </a:r>
          <a:r>
            <a:rPr lang="en-US" sz="3500" dirty="0" err="1"/>
            <a:t>sự</a:t>
          </a:r>
          <a:r>
            <a:rPr lang="en-US" sz="3500" dirty="0"/>
            <a:t> </a:t>
          </a:r>
          <a:r>
            <a:rPr lang="en-US" sz="3500" dirty="0" err="1"/>
            <a:t>phát</a:t>
          </a:r>
          <a:r>
            <a:rPr lang="en-US" sz="3500" dirty="0"/>
            <a:t> </a:t>
          </a:r>
          <a:r>
            <a:rPr lang="en-US" sz="3500" dirty="0" err="1"/>
            <a:t>triển</a:t>
          </a:r>
          <a:r>
            <a:rPr lang="en-US" sz="3500" dirty="0"/>
            <a:t> </a:t>
          </a:r>
          <a:r>
            <a:rPr lang="en-US" sz="3500" dirty="0" err="1"/>
            <a:t>của</a:t>
          </a:r>
          <a:r>
            <a:rPr lang="en-US" sz="3500" dirty="0"/>
            <a:t> </a:t>
          </a:r>
          <a:r>
            <a:rPr lang="en-US" sz="3500" dirty="0" err="1"/>
            <a:t>trẻ</a:t>
          </a:r>
          <a:r>
            <a:rPr lang="en-US" sz="3500" dirty="0"/>
            <a:t> </a:t>
          </a:r>
          <a:r>
            <a:rPr lang="en-US" sz="3500" dirty="0" err="1"/>
            <a:t>trong</a:t>
          </a:r>
          <a:r>
            <a:rPr lang="en-US" sz="3500" dirty="0"/>
            <a:t> </a:t>
          </a:r>
          <a:r>
            <a:rPr lang="en-US" sz="3500" dirty="0" err="1"/>
            <a:t>giáo</a:t>
          </a:r>
          <a:r>
            <a:rPr lang="en-US" sz="3500" dirty="0"/>
            <a:t> </a:t>
          </a:r>
          <a:r>
            <a:rPr lang="en-US" sz="3500" dirty="0" err="1"/>
            <a:t>dục</a:t>
          </a:r>
          <a:r>
            <a:rPr lang="en-US" sz="3500" dirty="0"/>
            <a:t> </a:t>
          </a:r>
          <a:r>
            <a:rPr lang="en-US" sz="3500" dirty="0" err="1"/>
            <a:t>mầm</a:t>
          </a:r>
          <a:r>
            <a:rPr lang="en-US" sz="3500" dirty="0"/>
            <a:t> non </a:t>
          </a:r>
          <a:r>
            <a:rPr lang="en-US" sz="3500" dirty="0" err="1"/>
            <a:t>là</a:t>
          </a:r>
          <a:r>
            <a:rPr lang="en-US" sz="3500" dirty="0"/>
            <a:t> </a:t>
          </a:r>
          <a:r>
            <a:rPr lang="en-US" sz="3500" dirty="0" err="1"/>
            <a:t>quá</a:t>
          </a:r>
          <a:r>
            <a:rPr lang="en-US" sz="3500" dirty="0"/>
            <a:t> </a:t>
          </a:r>
          <a:r>
            <a:rPr lang="en-US" sz="3500" dirty="0" err="1"/>
            <a:t>trình</a:t>
          </a:r>
          <a:r>
            <a:rPr lang="en-US" sz="3500" dirty="0"/>
            <a:t> </a:t>
          </a:r>
          <a:r>
            <a:rPr lang="en-US" sz="3500" dirty="0" err="1"/>
            <a:t>thu</a:t>
          </a:r>
          <a:r>
            <a:rPr lang="en-US" sz="3500" dirty="0"/>
            <a:t> </a:t>
          </a:r>
          <a:r>
            <a:rPr lang="en-US" sz="3500" dirty="0" err="1"/>
            <a:t>thập</a:t>
          </a:r>
          <a:r>
            <a:rPr lang="en-US" sz="3500" dirty="0"/>
            <a:t> </a:t>
          </a:r>
          <a:r>
            <a:rPr lang="en-US" sz="3500" dirty="0" err="1"/>
            <a:t>thông</a:t>
          </a:r>
          <a:r>
            <a:rPr lang="en-US" sz="3500" dirty="0"/>
            <a:t> tin </a:t>
          </a:r>
          <a:r>
            <a:rPr lang="en-US" sz="3500" dirty="0" err="1"/>
            <a:t>về</a:t>
          </a:r>
          <a:r>
            <a:rPr lang="en-US" sz="3500" dirty="0"/>
            <a:t> </a:t>
          </a:r>
          <a:r>
            <a:rPr lang="en-US" sz="3500" dirty="0" err="1"/>
            <a:t>trẻ</a:t>
          </a:r>
          <a:r>
            <a:rPr lang="en-US" sz="3500" dirty="0"/>
            <a:t> </a:t>
          </a:r>
          <a:r>
            <a:rPr lang="en-US" sz="3500" dirty="0" err="1"/>
            <a:t>một</a:t>
          </a:r>
          <a:r>
            <a:rPr lang="en-US" sz="3500" dirty="0"/>
            <a:t> </a:t>
          </a:r>
          <a:r>
            <a:rPr lang="en-US" sz="3500" dirty="0" err="1"/>
            <a:t>cách</a:t>
          </a:r>
          <a:r>
            <a:rPr lang="en-US" sz="3500" dirty="0"/>
            <a:t> </a:t>
          </a:r>
          <a:r>
            <a:rPr lang="en-US" sz="3500" dirty="0" err="1"/>
            <a:t>hệ</a:t>
          </a:r>
          <a:r>
            <a:rPr lang="en-US" sz="3500" dirty="0"/>
            <a:t> </a:t>
          </a:r>
          <a:r>
            <a:rPr lang="en-US" sz="3500" dirty="0" err="1"/>
            <a:t>thống</a:t>
          </a:r>
          <a:r>
            <a:rPr lang="en-US" sz="3500" dirty="0"/>
            <a:t> </a:t>
          </a:r>
          <a:r>
            <a:rPr lang="en-US" sz="3500" dirty="0" err="1"/>
            <a:t>và</a:t>
          </a:r>
          <a:r>
            <a:rPr lang="en-US" sz="3500" dirty="0"/>
            <a:t> </a:t>
          </a:r>
          <a:r>
            <a:rPr lang="en-US" sz="3500" dirty="0" err="1"/>
            <a:t>phân</a:t>
          </a:r>
          <a:r>
            <a:rPr lang="en-US" sz="3500" dirty="0"/>
            <a:t> </a:t>
          </a:r>
          <a:r>
            <a:rPr lang="en-US" sz="3500" dirty="0" err="1"/>
            <a:t>tích</a:t>
          </a:r>
          <a:r>
            <a:rPr lang="en-US" sz="3500" dirty="0"/>
            <a:t>, </a:t>
          </a:r>
          <a:r>
            <a:rPr lang="en-US" sz="3500" dirty="0" err="1"/>
            <a:t>đối</a:t>
          </a:r>
          <a:r>
            <a:rPr lang="en-US" sz="3500" dirty="0"/>
            <a:t> </a:t>
          </a:r>
          <a:r>
            <a:rPr lang="en-US" sz="3500" dirty="0" err="1"/>
            <a:t>chiếu</a:t>
          </a:r>
          <a:r>
            <a:rPr lang="en-US" sz="3500" dirty="0"/>
            <a:t> </a:t>
          </a:r>
          <a:r>
            <a:rPr lang="en-US" sz="3500" dirty="0" err="1"/>
            <a:t>với</a:t>
          </a:r>
          <a:r>
            <a:rPr lang="en-US" sz="3500" dirty="0"/>
            <a:t> </a:t>
          </a:r>
          <a:r>
            <a:rPr lang="en-US" sz="3500" dirty="0" err="1"/>
            <a:t>mục</a:t>
          </a:r>
          <a:r>
            <a:rPr lang="en-US" sz="3500" dirty="0"/>
            <a:t> </a:t>
          </a:r>
          <a:r>
            <a:rPr lang="en-US" sz="3500" dirty="0" err="1"/>
            <a:t>tiêu</a:t>
          </a:r>
          <a:r>
            <a:rPr lang="en-US" sz="3500" dirty="0"/>
            <a:t> </a:t>
          </a:r>
          <a:r>
            <a:rPr lang="en-US" sz="3500" dirty="0" err="1"/>
            <a:t>của</a:t>
          </a:r>
          <a:r>
            <a:rPr lang="en-US" sz="3500" dirty="0"/>
            <a:t> </a:t>
          </a:r>
          <a:r>
            <a:rPr lang="en-US" sz="3500" dirty="0" err="1"/>
            <a:t>Chương</a:t>
          </a:r>
          <a:r>
            <a:rPr lang="en-US" sz="3500" dirty="0"/>
            <a:t> </a:t>
          </a:r>
          <a:r>
            <a:rPr lang="en-US" sz="3500" dirty="0" err="1"/>
            <a:t>trình</a:t>
          </a:r>
          <a:r>
            <a:rPr lang="en-US" sz="3500" dirty="0"/>
            <a:t> GDMN </a:t>
          </a:r>
          <a:r>
            <a:rPr lang="en-US" sz="3500" dirty="0" err="1"/>
            <a:t>nhận</a:t>
          </a:r>
          <a:r>
            <a:rPr lang="en-US" sz="3500" dirty="0"/>
            <a:t> </a:t>
          </a:r>
          <a:r>
            <a:rPr lang="en-US" sz="3500" dirty="0" err="1"/>
            <a:t>định</a:t>
          </a:r>
          <a:r>
            <a:rPr lang="en-US" sz="3500" dirty="0"/>
            <a:t> </a:t>
          </a:r>
          <a:r>
            <a:rPr lang="en-US" sz="3500" dirty="0" err="1"/>
            <a:t>về</a:t>
          </a:r>
          <a:r>
            <a:rPr lang="en-US" sz="3500" dirty="0"/>
            <a:t> </a:t>
          </a:r>
          <a:r>
            <a:rPr lang="en-US" sz="3500" dirty="0" err="1"/>
            <a:t>sự</a:t>
          </a:r>
          <a:r>
            <a:rPr lang="en-US" sz="3500" dirty="0"/>
            <a:t> </a:t>
          </a:r>
          <a:r>
            <a:rPr lang="en-US" sz="3500" dirty="0" err="1"/>
            <a:t>phát</a:t>
          </a:r>
          <a:r>
            <a:rPr lang="en-US" sz="3500" dirty="0"/>
            <a:t> </a:t>
          </a:r>
          <a:r>
            <a:rPr lang="en-US" sz="3500" dirty="0" err="1"/>
            <a:t>triển</a:t>
          </a:r>
          <a:r>
            <a:rPr lang="en-US" sz="3500" dirty="0"/>
            <a:t> </a:t>
          </a:r>
          <a:r>
            <a:rPr lang="en-US" sz="3500" dirty="0" err="1"/>
            <a:t>của</a:t>
          </a:r>
          <a:r>
            <a:rPr lang="en-US" sz="3500" dirty="0"/>
            <a:t> </a:t>
          </a:r>
          <a:r>
            <a:rPr lang="en-US" sz="3500" dirty="0" err="1"/>
            <a:t>trẻ</a:t>
          </a:r>
          <a:r>
            <a:rPr lang="en-US" sz="3500" dirty="0"/>
            <a:t> </a:t>
          </a:r>
          <a:r>
            <a:rPr lang="en-US" sz="3500" dirty="0" err="1"/>
            <a:t>nhằm</a:t>
          </a:r>
          <a:r>
            <a:rPr lang="en-US" sz="3500" dirty="0"/>
            <a:t> </a:t>
          </a:r>
          <a:r>
            <a:rPr lang="en-US" sz="3500" dirty="0" err="1"/>
            <a:t>điều</a:t>
          </a:r>
          <a:r>
            <a:rPr lang="en-US" sz="3500" dirty="0"/>
            <a:t> </a:t>
          </a:r>
          <a:r>
            <a:rPr lang="en-US" sz="3500" dirty="0" err="1"/>
            <a:t>chỉnh</a:t>
          </a:r>
          <a:r>
            <a:rPr lang="en-US" sz="3500" dirty="0"/>
            <a:t> </a:t>
          </a:r>
          <a:r>
            <a:rPr lang="en-US" sz="3500" dirty="0" err="1"/>
            <a:t>kế</a:t>
          </a:r>
          <a:r>
            <a:rPr lang="en-US" sz="3500" dirty="0"/>
            <a:t> </a:t>
          </a:r>
          <a:r>
            <a:rPr lang="en-US" sz="3500" dirty="0" err="1"/>
            <a:t>hoạch</a:t>
          </a:r>
          <a:r>
            <a:rPr lang="en-US" sz="3500" dirty="0"/>
            <a:t> </a:t>
          </a:r>
          <a:r>
            <a:rPr lang="en-US" sz="3500" dirty="0" err="1"/>
            <a:t>chăm</a:t>
          </a:r>
          <a:r>
            <a:rPr lang="en-US" sz="3500" dirty="0"/>
            <a:t> </a:t>
          </a:r>
          <a:r>
            <a:rPr lang="en-US" sz="3500" dirty="0" err="1"/>
            <a:t>sóc</a:t>
          </a:r>
          <a:r>
            <a:rPr lang="en-US" sz="3500" dirty="0"/>
            <a:t>, </a:t>
          </a:r>
          <a:r>
            <a:rPr lang="en-US" sz="3500" dirty="0" err="1"/>
            <a:t>giáo</a:t>
          </a:r>
          <a:r>
            <a:rPr lang="en-US" sz="3500" dirty="0"/>
            <a:t> </a:t>
          </a:r>
          <a:r>
            <a:rPr lang="en-US" sz="3500" dirty="0" err="1"/>
            <a:t>dục</a:t>
          </a:r>
          <a:r>
            <a:rPr lang="en-US" sz="3500" dirty="0"/>
            <a:t> </a:t>
          </a:r>
          <a:r>
            <a:rPr lang="en-US" sz="3500" dirty="0" err="1"/>
            <a:t>trẻ</a:t>
          </a:r>
          <a:r>
            <a:rPr lang="en-US" sz="3500" dirty="0"/>
            <a:t> </a:t>
          </a:r>
          <a:r>
            <a:rPr lang="en-US" sz="3500" dirty="0" err="1"/>
            <a:t>một</a:t>
          </a:r>
          <a:r>
            <a:rPr lang="en-US" sz="3500" dirty="0"/>
            <a:t> </a:t>
          </a:r>
          <a:r>
            <a:rPr lang="en-US" sz="3500" dirty="0" err="1"/>
            <a:t>cách</a:t>
          </a:r>
          <a:r>
            <a:rPr lang="en-US" sz="3500" dirty="0"/>
            <a:t> </a:t>
          </a:r>
          <a:r>
            <a:rPr lang="en-US" sz="3500" dirty="0" err="1"/>
            <a:t>phù</a:t>
          </a:r>
          <a:r>
            <a:rPr lang="en-US" sz="3500" dirty="0"/>
            <a:t> </a:t>
          </a:r>
          <a:r>
            <a:rPr lang="en-US" sz="3500" dirty="0" err="1"/>
            <a:t>hợp</a:t>
          </a:r>
          <a:r>
            <a:rPr lang="en-US" sz="3500" dirty="0"/>
            <a:t>.</a:t>
          </a:r>
        </a:p>
      </dgm:t>
    </dgm:pt>
    <dgm:pt modelId="{F29C91A0-23D8-4FAD-840F-2A6511B464F0}" type="parTrans" cxnId="{9E411102-D21C-40AB-B657-687CC9840261}">
      <dgm:prSet/>
      <dgm:spPr/>
      <dgm:t>
        <a:bodyPr/>
        <a:lstStyle/>
        <a:p>
          <a:endParaRPr lang="en-US"/>
        </a:p>
      </dgm:t>
    </dgm:pt>
    <dgm:pt modelId="{D1284BAB-16AA-47D0-AFD1-9112100D0481}" type="sibTrans" cxnId="{9E411102-D21C-40AB-B657-687CC9840261}">
      <dgm:prSet/>
      <dgm:spPr/>
      <dgm:t>
        <a:bodyPr/>
        <a:lstStyle/>
        <a:p>
          <a:endParaRPr lang="en-US"/>
        </a:p>
      </dgm:t>
    </dgm:pt>
    <dgm:pt modelId="{66F3BBA5-B583-4B8D-BFFA-0504EACCF2FA}">
      <dgm:prSet phldrT="[Text]" custT="1"/>
      <dgm:spPr/>
      <dgm:t>
        <a:bodyPr/>
        <a:lstStyle/>
        <a:p>
          <a:r>
            <a:rPr lang="en-US"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II. </a:t>
          </a:r>
          <a:r>
            <a:rPr lang="en-US" sz="3200" b="1" dirty="0">
              <a:solidFill>
                <a:schemeClr val="tx1"/>
              </a:solidFill>
              <a:latin typeface="Arial" panose="020B0604020202020204" pitchFamily="34" charset="0"/>
              <a:cs typeface="Arial" panose="020B0604020202020204" pitchFamily="34" charset="0"/>
            </a:rPr>
            <a:t>Ý </a:t>
          </a:r>
          <a:r>
            <a:rPr lang="en-US" sz="3200" b="1" dirty="0" err="1">
              <a:solidFill>
                <a:schemeClr val="tx1"/>
              </a:solidFill>
              <a:latin typeface="Arial" panose="020B0604020202020204" pitchFamily="34" charset="0"/>
              <a:cs typeface="Arial" panose="020B0604020202020204" pitchFamily="34" charset="0"/>
            </a:rPr>
            <a:t>nghĩa</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của</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việc</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đánh</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giá</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trẻ</a:t>
          </a:r>
          <a:endParaRPr lang="en-US"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C7879DCD-C520-4BDE-BD83-00A3CA8CC971}" type="sibTrans" cxnId="{823B34D6-CBBF-42BF-BD94-F2FDDA0B6AF8}">
      <dgm:prSet/>
      <dgm:spPr/>
      <dgm:t>
        <a:bodyPr/>
        <a:lstStyle/>
        <a:p>
          <a:endParaRPr lang="en-US"/>
        </a:p>
      </dgm:t>
    </dgm:pt>
    <dgm:pt modelId="{7807C372-1241-4891-A34C-03FACA8E95EE}" type="parTrans" cxnId="{823B34D6-CBBF-42BF-BD94-F2FDDA0B6AF8}">
      <dgm:prSet/>
      <dgm:spPr/>
      <dgm:t>
        <a:bodyPr/>
        <a:lstStyle/>
        <a:p>
          <a:endParaRPr lang="en-US"/>
        </a:p>
      </dgm:t>
    </dgm:pt>
    <dgm:pt modelId="{3A9850E4-1C11-42FE-88FC-4959BC05F07C}" type="pres">
      <dgm:prSet presAssocID="{29831051-C71A-45E4-9C84-B6171497B9ED}" presName="Name0" presStyleCnt="0">
        <dgm:presLayoutVars>
          <dgm:dir/>
          <dgm:resizeHandles val="exact"/>
        </dgm:presLayoutVars>
      </dgm:prSet>
      <dgm:spPr/>
      <dgm:t>
        <a:bodyPr/>
        <a:lstStyle/>
        <a:p>
          <a:endParaRPr lang="en-US"/>
        </a:p>
      </dgm:t>
    </dgm:pt>
    <dgm:pt modelId="{715AE2B2-7EBF-42AB-9C2C-430180E8F68F}" type="pres">
      <dgm:prSet presAssocID="{66F3BBA5-B583-4B8D-BFFA-0504EACCF2FA}" presName="node" presStyleLbl="node1" presStyleIdx="0" presStyleCnt="1" custLinFactNeighborX="23" custLinFactNeighborY="-13152">
        <dgm:presLayoutVars>
          <dgm:bulletEnabled val="1"/>
        </dgm:presLayoutVars>
      </dgm:prSet>
      <dgm:spPr/>
      <dgm:t>
        <a:bodyPr/>
        <a:lstStyle/>
        <a:p>
          <a:endParaRPr lang="en-US"/>
        </a:p>
      </dgm:t>
    </dgm:pt>
  </dgm:ptLst>
  <dgm:cxnLst>
    <dgm:cxn modelId="{ED66E070-6106-446B-8807-247B3AE400E1}" type="presOf" srcId="{66F3BBA5-B583-4B8D-BFFA-0504EACCF2FA}" destId="{715AE2B2-7EBF-42AB-9C2C-430180E8F68F}" srcOrd="0" destOrd="0" presId="urn:microsoft.com/office/officeart/2005/8/layout/process1"/>
    <dgm:cxn modelId="{9E411102-D21C-40AB-B657-687CC9840261}" srcId="{66F3BBA5-B583-4B8D-BFFA-0504EACCF2FA}" destId="{4119E710-5CE0-4D14-9EF5-61C8B4F77F6E}" srcOrd="0" destOrd="0" parTransId="{F29C91A0-23D8-4FAD-840F-2A6511B464F0}" sibTransId="{D1284BAB-16AA-47D0-AFD1-9112100D0481}"/>
    <dgm:cxn modelId="{9BA3244F-F966-44C5-B361-FEE28ACD4E49}" type="presOf" srcId="{29831051-C71A-45E4-9C84-B6171497B9ED}" destId="{3A9850E4-1C11-42FE-88FC-4959BC05F07C}" srcOrd="0" destOrd="0" presId="urn:microsoft.com/office/officeart/2005/8/layout/process1"/>
    <dgm:cxn modelId="{823B34D6-CBBF-42BF-BD94-F2FDDA0B6AF8}" srcId="{29831051-C71A-45E4-9C84-B6171497B9ED}" destId="{66F3BBA5-B583-4B8D-BFFA-0504EACCF2FA}" srcOrd="0" destOrd="0" parTransId="{7807C372-1241-4891-A34C-03FACA8E95EE}" sibTransId="{C7879DCD-C520-4BDE-BD83-00A3CA8CC971}"/>
    <dgm:cxn modelId="{3DC1B336-08C0-4094-89CC-32406AB1361A}" type="presOf" srcId="{4119E710-5CE0-4D14-9EF5-61C8B4F77F6E}" destId="{715AE2B2-7EBF-42AB-9C2C-430180E8F68F}" srcOrd="0" destOrd="1" presId="urn:microsoft.com/office/officeart/2005/8/layout/process1"/>
    <dgm:cxn modelId="{B41989BA-A72E-464C-9903-B5E2184980BB}" type="presParOf" srcId="{3A9850E4-1C11-42FE-88FC-4959BC05F07C}" destId="{715AE2B2-7EBF-42AB-9C2C-430180E8F68F}"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9DB246-DCAA-4B3D-B139-2B4B8EC17EEB}" type="doc">
      <dgm:prSet loTypeId="urn:microsoft.com/office/officeart/2005/8/layout/pyramid2" loCatId="pyramid" qsTypeId="urn:microsoft.com/office/officeart/2005/8/quickstyle/simple1" qsCatId="simple" csTypeId="urn:microsoft.com/office/officeart/2005/8/colors/colorful4" csCatId="colorful" phldr="1"/>
      <dgm:spPr/>
    </dgm:pt>
    <dgm:pt modelId="{B7E6B932-054E-4495-88F1-5CB2A1110422}">
      <dgm:prSet phldrT="[Text]" custT="1"/>
      <dgm:spPr>
        <a:solidFill>
          <a:schemeClr val="accent5">
            <a:lumMod val="40000"/>
            <a:lumOff val="60000"/>
            <a:alpha val="90000"/>
          </a:schemeClr>
        </a:solidFill>
      </dgm:spPr>
      <dgm:t>
        <a:bodyPr/>
        <a:lstStyle/>
        <a:p>
          <a:r>
            <a:rPr lang="vi-VN" sz="2200" b="0" dirty="0">
              <a:solidFill>
                <a:srgbClr val="FF0000"/>
              </a:solidFill>
              <a:latin typeface="Arial" panose="020B0604020202020204" pitchFamily="34" charset="0"/>
              <a:cs typeface="Arial" panose="020B0604020202020204" pitchFamily="34" charset="0"/>
            </a:rPr>
            <a:t>(1)</a:t>
          </a:r>
          <a:r>
            <a:rPr lang="vi-VN" sz="2200" b="0" dirty="0">
              <a:latin typeface="Arial" panose="020B0604020202020204" pitchFamily="34" charset="0"/>
              <a:cs typeface="Arial" panose="020B0604020202020204" pitchFamily="34" charset="0"/>
            </a:rPr>
            <a:t> </a:t>
          </a:r>
          <a:r>
            <a:rPr lang="en-US" sz="2200" b="1" dirty="0" err="1">
              <a:solidFill>
                <a:schemeClr val="tx1"/>
              </a:solidFill>
              <a:latin typeface="Arial" panose="020B0604020202020204" pitchFamily="34" charset="0"/>
              <a:cs typeface="Arial" panose="020B0604020202020204" pitchFamily="34" charset="0"/>
            </a:rPr>
            <a:t>Đánh</a:t>
          </a:r>
          <a:r>
            <a:rPr lang="en-US" sz="2200" b="1" dirty="0">
              <a:solidFill>
                <a:schemeClr val="tx1"/>
              </a:solidFill>
              <a:latin typeface="Arial" panose="020B0604020202020204" pitchFamily="34" charset="0"/>
              <a:cs typeface="Arial" panose="020B0604020202020204" pitchFamily="34" charset="0"/>
            </a:rPr>
            <a:t> </a:t>
          </a:r>
          <a:r>
            <a:rPr lang="en-US" sz="2200" b="1" dirty="0" err="1">
              <a:solidFill>
                <a:schemeClr val="tx1"/>
              </a:solidFill>
              <a:latin typeface="Arial" panose="020B0604020202020204" pitchFamily="34" charset="0"/>
              <a:cs typeface="Arial" panose="020B0604020202020204" pitchFamily="34" charset="0"/>
            </a:rPr>
            <a:t>giá</a:t>
          </a:r>
          <a:r>
            <a:rPr lang="nb-NO" sz="2200" b="1" dirty="0">
              <a:solidFill>
                <a:schemeClr val="tx1"/>
              </a:solidFill>
              <a:latin typeface="Arial" panose="020B0604020202020204" pitchFamily="34" charset="0"/>
              <a:cs typeface="Arial" panose="020B0604020202020204" pitchFamily="34" charset="0"/>
            </a:rPr>
            <a:t> </a:t>
          </a:r>
          <a:r>
            <a:rPr lang="vi-VN" sz="2200" b="1" dirty="0">
              <a:solidFill>
                <a:schemeClr val="tx1"/>
              </a:solidFill>
              <a:latin typeface="Arial" panose="020B0604020202020204" pitchFamily="34" charset="0"/>
              <a:cs typeface="Arial" panose="020B0604020202020204" pitchFamily="34" charset="0"/>
            </a:rPr>
            <a:t>đúng khả năng </a:t>
          </a:r>
          <a:r>
            <a:rPr lang="vi-VN" sz="2200" b="0" dirty="0">
              <a:latin typeface="Arial" panose="020B0604020202020204" pitchFamily="34" charset="0"/>
              <a:cs typeface="Arial" panose="020B0604020202020204" pitchFamily="34" charset="0"/>
            </a:rPr>
            <a:t>của mỗi trẻ để có những tác động phù hợp và tôn trọng những gì trẻ có.</a:t>
          </a:r>
          <a:r>
            <a:rPr lang="nb-NO" sz="2200" b="0" dirty="0">
              <a:latin typeface="Arial" panose="020B0604020202020204" pitchFamily="34" charset="0"/>
              <a:cs typeface="Arial" panose="020B0604020202020204" pitchFamily="34" charset="0"/>
            </a:rPr>
            <a:t> Đánh giá kết quả giáo dục </a:t>
          </a:r>
          <a:r>
            <a:rPr lang="vi-VN" sz="2200" b="0" dirty="0">
              <a:latin typeface="Arial" panose="020B0604020202020204" pitchFamily="34" charset="0"/>
              <a:cs typeface="Arial" panose="020B0604020202020204" pitchFamily="34" charset="0"/>
            </a:rPr>
            <a:t>trẻ phải được </a:t>
          </a:r>
          <a:r>
            <a:rPr lang="nb-NO" sz="2200" b="0" dirty="0">
              <a:latin typeface="Arial" panose="020B0604020202020204" pitchFamily="34" charset="0"/>
              <a:cs typeface="Arial" panose="020B0604020202020204" pitchFamily="34" charset="0"/>
            </a:rPr>
            <a:t>dựa </a:t>
          </a:r>
          <a:r>
            <a:rPr lang="vi-VN" sz="2200" b="0" dirty="0">
              <a:latin typeface="Arial" panose="020B0604020202020204" pitchFamily="34" charset="0"/>
              <a:cs typeface="Arial" panose="020B0604020202020204" pitchFamily="34" charset="0"/>
            </a:rPr>
            <a:t>trên cơ sở sự thay đổi của từng trẻ</a:t>
          </a:r>
          <a:r>
            <a:rPr lang="nb-NO" sz="2200" b="0" dirty="0">
              <a:latin typeface="Arial" panose="020B0604020202020204" pitchFamily="34" charset="0"/>
              <a:cs typeface="Arial" panose="020B0604020202020204" pitchFamily="34" charset="0"/>
            </a:rPr>
            <a:t>, không kỳ vọng giống nhau với tất cả trẻ</a:t>
          </a:r>
          <a:r>
            <a:rPr lang="vi-VN" sz="2200" b="0" dirty="0">
              <a:latin typeface="Arial" panose="020B0604020202020204" pitchFamily="34" charset="0"/>
              <a:cs typeface="Arial" panose="020B0604020202020204" pitchFamily="34" charset="0"/>
            </a:rPr>
            <a:t>.</a:t>
          </a:r>
          <a:endParaRPr lang="en-US" sz="2200" b="0" dirty="0">
            <a:latin typeface="Arial" panose="020B0604020202020204" pitchFamily="34" charset="0"/>
            <a:cs typeface="Arial" panose="020B0604020202020204" pitchFamily="34" charset="0"/>
          </a:endParaRPr>
        </a:p>
      </dgm:t>
    </dgm:pt>
    <dgm:pt modelId="{279D0549-8F48-4B4D-8965-939E198E8A1B}" type="parTrans" cxnId="{05CE42BE-4D77-4F66-A56A-DDD991D4A313}">
      <dgm:prSet/>
      <dgm:spPr/>
      <dgm:t>
        <a:bodyPr/>
        <a:lstStyle/>
        <a:p>
          <a:endParaRPr lang="en-US" sz="2200"/>
        </a:p>
      </dgm:t>
    </dgm:pt>
    <dgm:pt modelId="{0EEB132D-3F43-481E-B8C2-B1B7C3A42D47}" type="sibTrans" cxnId="{05CE42BE-4D77-4F66-A56A-DDD991D4A313}">
      <dgm:prSet/>
      <dgm:spPr/>
      <dgm:t>
        <a:bodyPr/>
        <a:lstStyle/>
        <a:p>
          <a:endParaRPr lang="en-US" sz="2200"/>
        </a:p>
      </dgm:t>
    </dgm:pt>
    <dgm:pt modelId="{A94FBAD0-CB99-430B-B83A-7DB49AEDAA6E}">
      <dgm:prSet phldrT="[Text]" custT="1"/>
      <dgm:spPr>
        <a:solidFill>
          <a:schemeClr val="accent4">
            <a:lumMod val="20000"/>
            <a:lumOff val="80000"/>
            <a:alpha val="90000"/>
          </a:schemeClr>
        </a:solidFill>
      </dgm:spPr>
      <dgm:t>
        <a:bodyPr/>
        <a:lstStyle/>
        <a:p>
          <a:r>
            <a:rPr lang="vi-VN" sz="2200" dirty="0">
              <a:solidFill>
                <a:srgbClr val="FF0000"/>
              </a:solidFill>
              <a:latin typeface="Arial" panose="020B0604020202020204" pitchFamily="34" charset="0"/>
              <a:cs typeface="Arial" panose="020B0604020202020204" pitchFamily="34" charset="0"/>
            </a:rPr>
            <a:t>(2)</a:t>
          </a:r>
          <a:r>
            <a:rPr lang="vi-VN"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nb-NO" sz="2200" dirty="0">
              <a:latin typeface="Arial" panose="020B0604020202020204" pitchFamily="34" charset="0"/>
              <a:cs typeface="Arial" panose="020B0604020202020204" pitchFamily="34" charset="0"/>
            </a:rPr>
            <a:t> sự tiến bộ của từng trẻ dựa trên mức độ đạt so với mục tiêu =&gt; sử dụng kết quả đánh giá để xây dựng kế hoạch giáo dục, điều chỉnh kế hoạch giáo dục và tổ chức các hoạt động giáo dục tiếp theo phù hợp với khả năng, nhu cầu, sở thích, kinh nghiệm sống của trẻ và điều kiện thực tế của trường, lớp (</a:t>
          </a:r>
          <a:r>
            <a:rPr lang="nb-NO" sz="2200" b="1" dirty="0">
              <a:latin typeface="Arial" panose="020B0604020202020204" pitchFamily="34" charset="0"/>
              <a:cs typeface="Arial" panose="020B0604020202020204" pitchFamily="34" charset="0"/>
            </a:rPr>
            <a:t>Không đánh giá so sánh giữa các trẻ</a:t>
          </a:r>
          <a:r>
            <a:rPr lang="nb-NO"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dgm:t>
    </dgm:pt>
    <dgm:pt modelId="{0754ECA7-B604-4E74-8517-D332AC1C1807}" type="parTrans" cxnId="{4B2505F9-2682-4123-8BE4-CA6A93960C30}">
      <dgm:prSet/>
      <dgm:spPr/>
      <dgm:t>
        <a:bodyPr/>
        <a:lstStyle/>
        <a:p>
          <a:endParaRPr lang="en-US" sz="2200"/>
        </a:p>
      </dgm:t>
    </dgm:pt>
    <dgm:pt modelId="{BEF1DAF2-0683-48FE-8FE3-9A2C5EDA13F2}" type="sibTrans" cxnId="{4B2505F9-2682-4123-8BE4-CA6A93960C30}">
      <dgm:prSet/>
      <dgm:spPr/>
      <dgm:t>
        <a:bodyPr/>
        <a:lstStyle/>
        <a:p>
          <a:endParaRPr lang="en-US" sz="2200"/>
        </a:p>
      </dgm:t>
    </dgm:pt>
    <dgm:pt modelId="{75341775-697C-4E38-A9B2-271E81C99809}">
      <dgm:prSet phldrT="[Text]" custT="1"/>
      <dgm:spPr>
        <a:solidFill>
          <a:schemeClr val="accent6">
            <a:lumMod val="40000"/>
            <a:lumOff val="60000"/>
            <a:alpha val="90000"/>
          </a:schemeClr>
        </a:solidFill>
      </dgm:spPr>
      <dgm:t>
        <a:bodyPr/>
        <a:lstStyle/>
        <a:p>
          <a:r>
            <a:rPr lang="vi-VN" sz="2200" dirty="0">
              <a:solidFill>
                <a:srgbClr val="FF0000"/>
              </a:solidFill>
              <a:latin typeface="Arial" panose="020B0604020202020204" pitchFamily="34" charset="0"/>
              <a:cs typeface="Arial" panose="020B0604020202020204" pitchFamily="34" charset="0"/>
            </a:rPr>
            <a:t>(3)</a:t>
          </a:r>
          <a:r>
            <a:rPr lang="vi-VN" sz="2200" dirty="0">
              <a:latin typeface="Arial" panose="020B0604020202020204" pitchFamily="34" charset="0"/>
              <a:cs typeface="Arial" panose="020B0604020202020204" pitchFamily="34" charset="0"/>
            </a:rPr>
            <a:t> </a:t>
          </a:r>
          <a:r>
            <a:rPr lang="nb-NO" sz="2200" b="1" dirty="0">
              <a:latin typeface="Arial" panose="020B0604020202020204" pitchFamily="34" charset="0"/>
              <a:cs typeface="Arial" panose="020B0604020202020204" pitchFamily="34" charset="0"/>
            </a:rPr>
            <a:t>Tôn trọng sự khác biệt của mỗi đứa trẻ </a:t>
          </a:r>
          <a:r>
            <a:rPr lang="nb-NO" sz="2200" dirty="0">
              <a:latin typeface="Arial" panose="020B0604020202020204" pitchFamily="34" charset="0"/>
              <a:cs typeface="Arial" panose="020B0604020202020204" pitchFamily="34" charset="0"/>
            </a:rPr>
            <a:t>về cách thức và tốc độ học tập và phát triển riêng. Chú trọng và thúc đẩy tiềm năng của mỗi trẻ.</a:t>
          </a:r>
          <a:endParaRPr lang="en-US" sz="2200" dirty="0">
            <a:latin typeface="Arial" panose="020B0604020202020204" pitchFamily="34" charset="0"/>
            <a:cs typeface="Arial" panose="020B0604020202020204" pitchFamily="34" charset="0"/>
          </a:endParaRPr>
        </a:p>
      </dgm:t>
    </dgm:pt>
    <dgm:pt modelId="{E299A6BA-ACB8-42C3-9A6D-6BBF4B6A865F}" type="parTrans" cxnId="{2C26C29E-8790-4F47-B687-52792546F05F}">
      <dgm:prSet/>
      <dgm:spPr/>
      <dgm:t>
        <a:bodyPr/>
        <a:lstStyle/>
        <a:p>
          <a:endParaRPr lang="en-US" sz="2200"/>
        </a:p>
      </dgm:t>
    </dgm:pt>
    <dgm:pt modelId="{A4354740-171F-4C51-BB5F-1B0EFE0C19F9}" type="sibTrans" cxnId="{2C26C29E-8790-4F47-B687-52792546F05F}">
      <dgm:prSet/>
      <dgm:spPr/>
      <dgm:t>
        <a:bodyPr/>
        <a:lstStyle/>
        <a:p>
          <a:endParaRPr lang="en-US" sz="2200"/>
        </a:p>
      </dgm:t>
    </dgm:pt>
    <dgm:pt modelId="{B4693CE3-36F7-4B92-A2E7-D92C826488C0}" type="pres">
      <dgm:prSet presAssocID="{339DB246-DCAA-4B3D-B139-2B4B8EC17EEB}" presName="compositeShape" presStyleCnt="0">
        <dgm:presLayoutVars>
          <dgm:dir/>
          <dgm:resizeHandles/>
        </dgm:presLayoutVars>
      </dgm:prSet>
      <dgm:spPr/>
    </dgm:pt>
    <dgm:pt modelId="{80DE4231-AC61-4B8A-9515-496FC129EB09}" type="pres">
      <dgm:prSet presAssocID="{339DB246-DCAA-4B3D-B139-2B4B8EC17EEB}" presName="pyramid" presStyleLbl="node1" presStyleIdx="0" presStyleCnt="1" custScaleX="97017" custScaleY="95653" custLinFactNeighborX="-36704" custLinFactNeighborY="-1932"/>
      <dgm:spPr/>
    </dgm:pt>
    <dgm:pt modelId="{BE9390DC-ECDB-4BAD-A5B7-C115A3DD9B21}" type="pres">
      <dgm:prSet presAssocID="{339DB246-DCAA-4B3D-B139-2B4B8EC17EEB}" presName="theList" presStyleCnt="0"/>
      <dgm:spPr/>
    </dgm:pt>
    <dgm:pt modelId="{2B8BC8B4-C2ED-4B3A-9006-73FB1CFCC463}" type="pres">
      <dgm:prSet presAssocID="{B7E6B932-054E-4495-88F1-5CB2A1110422}" presName="aNode" presStyleLbl="fgAcc1" presStyleIdx="0" presStyleCnt="3" custScaleX="247392" custScaleY="153156" custLinFactY="-13218" custLinFactNeighborX="36971" custLinFactNeighborY="-100000">
        <dgm:presLayoutVars>
          <dgm:bulletEnabled val="1"/>
        </dgm:presLayoutVars>
      </dgm:prSet>
      <dgm:spPr/>
      <dgm:t>
        <a:bodyPr/>
        <a:lstStyle/>
        <a:p>
          <a:endParaRPr lang="en-US"/>
        </a:p>
      </dgm:t>
    </dgm:pt>
    <dgm:pt modelId="{811912F5-B692-4844-9C78-D166A086A82E}" type="pres">
      <dgm:prSet presAssocID="{B7E6B932-054E-4495-88F1-5CB2A1110422}" presName="aSpace" presStyleCnt="0"/>
      <dgm:spPr/>
    </dgm:pt>
    <dgm:pt modelId="{1E80D1F5-D870-4475-A27C-044C2487E615}" type="pres">
      <dgm:prSet presAssocID="{A94FBAD0-CB99-430B-B83A-7DB49AEDAA6E}" presName="aNode" presStyleLbl="fgAcc1" presStyleIdx="1" presStyleCnt="3" custScaleX="267260" custScaleY="170228" custLinFactY="-2695" custLinFactNeighborX="12514" custLinFactNeighborY="-100000">
        <dgm:presLayoutVars>
          <dgm:bulletEnabled val="1"/>
        </dgm:presLayoutVars>
      </dgm:prSet>
      <dgm:spPr/>
      <dgm:t>
        <a:bodyPr/>
        <a:lstStyle/>
        <a:p>
          <a:endParaRPr lang="en-US"/>
        </a:p>
      </dgm:t>
    </dgm:pt>
    <dgm:pt modelId="{846AB67F-4F75-4378-9123-34573F7AE086}" type="pres">
      <dgm:prSet presAssocID="{A94FBAD0-CB99-430B-B83A-7DB49AEDAA6E}" presName="aSpace" presStyleCnt="0"/>
      <dgm:spPr/>
    </dgm:pt>
    <dgm:pt modelId="{868A7E09-9489-4013-BADE-837B2B074068}" type="pres">
      <dgm:prSet presAssocID="{75341775-697C-4E38-A9B2-271E81C99809}" presName="aNode" presStyleLbl="fgAcc1" presStyleIdx="2" presStyleCnt="3" custScaleX="264507" custScaleY="153156" custLinFactNeighborX="-24814" custLinFactNeighborY="8160">
        <dgm:presLayoutVars>
          <dgm:bulletEnabled val="1"/>
        </dgm:presLayoutVars>
      </dgm:prSet>
      <dgm:spPr/>
      <dgm:t>
        <a:bodyPr/>
        <a:lstStyle/>
        <a:p>
          <a:endParaRPr lang="en-US"/>
        </a:p>
      </dgm:t>
    </dgm:pt>
    <dgm:pt modelId="{7B20DE0B-995E-4203-B07F-70B2AB72E5C0}" type="pres">
      <dgm:prSet presAssocID="{75341775-697C-4E38-A9B2-271E81C99809}" presName="aSpace" presStyleCnt="0"/>
      <dgm:spPr/>
    </dgm:pt>
  </dgm:ptLst>
  <dgm:cxnLst>
    <dgm:cxn modelId="{2C26C29E-8790-4F47-B687-52792546F05F}" srcId="{339DB246-DCAA-4B3D-B139-2B4B8EC17EEB}" destId="{75341775-697C-4E38-A9B2-271E81C99809}" srcOrd="2" destOrd="0" parTransId="{E299A6BA-ACB8-42C3-9A6D-6BBF4B6A865F}" sibTransId="{A4354740-171F-4C51-BB5F-1B0EFE0C19F9}"/>
    <dgm:cxn modelId="{F8283038-3B02-473C-B47E-22210D79B444}" type="presOf" srcId="{339DB246-DCAA-4B3D-B139-2B4B8EC17EEB}" destId="{B4693CE3-36F7-4B92-A2E7-D92C826488C0}" srcOrd="0" destOrd="0" presId="urn:microsoft.com/office/officeart/2005/8/layout/pyramid2"/>
    <dgm:cxn modelId="{05CE42BE-4D77-4F66-A56A-DDD991D4A313}" srcId="{339DB246-DCAA-4B3D-B139-2B4B8EC17EEB}" destId="{B7E6B932-054E-4495-88F1-5CB2A1110422}" srcOrd="0" destOrd="0" parTransId="{279D0549-8F48-4B4D-8965-939E198E8A1B}" sibTransId="{0EEB132D-3F43-481E-B8C2-B1B7C3A42D47}"/>
    <dgm:cxn modelId="{4B2505F9-2682-4123-8BE4-CA6A93960C30}" srcId="{339DB246-DCAA-4B3D-B139-2B4B8EC17EEB}" destId="{A94FBAD0-CB99-430B-B83A-7DB49AEDAA6E}" srcOrd="1" destOrd="0" parTransId="{0754ECA7-B604-4E74-8517-D332AC1C1807}" sibTransId="{BEF1DAF2-0683-48FE-8FE3-9A2C5EDA13F2}"/>
    <dgm:cxn modelId="{838A9DD3-4271-46C0-9876-A91B51F4D995}" type="presOf" srcId="{75341775-697C-4E38-A9B2-271E81C99809}" destId="{868A7E09-9489-4013-BADE-837B2B074068}" srcOrd="0" destOrd="0" presId="urn:microsoft.com/office/officeart/2005/8/layout/pyramid2"/>
    <dgm:cxn modelId="{AD3A9AC6-5005-4DBA-84E1-C4C9BFE794E7}" type="presOf" srcId="{A94FBAD0-CB99-430B-B83A-7DB49AEDAA6E}" destId="{1E80D1F5-D870-4475-A27C-044C2487E615}" srcOrd="0" destOrd="0" presId="urn:microsoft.com/office/officeart/2005/8/layout/pyramid2"/>
    <dgm:cxn modelId="{7CFE3834-77F6-425F-9B15-9D9DDB97A99F}" type="presOf" srcId="{B7E6B932-054E-4495-88F1-5CB2A1110422}" destId="{2B8BC8B4-C2ED-4B3A-9006-73FB1CFCC463}" srcOrd="0" destOrd="0" presId="urn:microsoft.com/office/officeart/2005/8/layout/pyramid2"/>
    <dgm:cxn modelId="{DD93CDFE-4F77-47DA-9676-09FFAAC675CE}" type="presParOf" srcId="{B4693CE3-36F7-4B92-A2E7-D92C826488C0}" destId="{80DE4231-AC61-4B8A-9515-496FC129EB09}" srcOrd="0" destOrd="0" presId="urn:microsoft.com/office/officeart/2005/8/layout/pyramid2"/>
    <dgm:cxn modelId="{CA1DA529-7F16-4D99-A35D-366F2C5BD00D}" type="presParOf" srcId="{B4693CE3-36F7-4B92-A2E7-D92C826488C0}" destId="{BE9390DC-ECDB-4BAD-A5B7-C115A3DD9B21}" srcOrd="1" destOrd="0" presId="urn:microsoft.com/office/officeart/2005/8/layout/pyramid2"/>
    <dgm:cxn modelId="{41B54CF6-E46F-4EB6-A8D5-DC0CE58DEA1B}" type="presParOf" srcId="{BE9390DC-ECDB-4BAD-A5B7-C115A3DD9B21}" destId="{2B8BC8B4-C2ED-4B3A-9006-73FB1CFCC463}" srcOrd="0" destOrd="0" presId="urn:microsoft.com/office/officeart/2005/8/layout/pyramid2"/>
    <dgm:cxn modelId="{E8DF51CA-EEF9-4082-B56D-E6B6B490ECE5}" type="presParOf" srcId="{BE9390DC-ECDB-4BAD-A5B7-C115A3DD9B21}" destId="{811912F5-B692-4844-9C78-D166A086A82E}" srcOrd="1" destOrd="0" presId="urn:microsoft.com/office/officeart/2005/8/layout/pyramid2"/>
    <dgm:cxn modelId="{D37657A9-77AA-4F67-A7ED-598BC4A1CDCB}" type="presParOf" srcId="{BE9390DC-ECDB-4BAD-A5B7-C115A3DD9B21}" destId="{1E80D1F5-D870-4475-A27C-044C2487E615}" srcOrd="2" destOrd="0" presId="urn:microsoft.com/office/officeart/2005/8/layout/pyramid2"/>
    <dgm:cxn modelId="{9DF69BBF-E23F-4546-AC7D-8D7CC6DD8AC8}" type="presParOf" srcId="{BE9390DC-ECDB-4BAD-A5B7-C115A3DD9B21}" destId="{846AB67F-4F75-4378-9123-34573F7AE086}" srcOrd="3" destOrd="0" presId="urn:microsoft.com/office/officeart/2005/8/layout/pyramid2"/>
    <dgm:cxn modelId="{BBB3526D-2C6D-43A2-A18C-F1E039F29288}" type="presParOf" srcId="{BE9390DC-ECDB-4BAD-A5B7-C115A3DD9B21}" destId="{868A7E09-9489-4013-BADE-837B2B074068}" srcOrd="4" destOrd="0" presId="urn:microsoft.com/office/officeart/2005/8/layout/pyramid2"/>
    <dgm:cxn modelId="{167734EA-CADA-4E11-B8B0-93F5221C9FB3}" type="presParOf" srcId="{BE9390DC-ECDB-4BAD-A5B7-C115A3DD9B21}" destId="{7B20DE0B-995E-4203-B07F-70B2AB72E5C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497C07-A619-4D00-8F85-C1D0E34A67B2}" type="doc">
      <dgm:prSet loTypeId="urn:microsoft.com/office/officeart/2005/8/layout/hList3" loCatId="list" qsTypeId="urn:microsoft.com/office/officeart/2005/8/quickstyle/simple4" qsCatId="simple" csTypeId="urn:microsoft.com/office/officeart/2005/8/colors/accent4_1" csCatId="accent4" phldr="1"/>
      <dgm:spPr/>
      <dgm:t>
        <a:bodyPr/>
        <a:lstStyle/>
        <a:p>
          <a:endParaRPr lang="en-US"/>
        </a:p>
      </dgm:t>
    </dgm:pt>
    <dgm:pt modelId="{CDE32E45-B195-4313-9B01-D15075A72378}">
      <dgm:prSet phldrT="[Text]" custT="1"/>
      <dgm:spPr/>
      <dgm:t>
        <a:bodyPr/>
        <a:lstStyle/>
        <a:p>
          <a:r>
            <a:rPr lang="en-US"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IV. </a:t>
          </a:r>
          <a:r>
            <a:rPr lang="en-US" sz="3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đánh</a:t>
          </a:r>
          <a:r>
            <a:rPr lang="en-US"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trẻ</a:t>
          </a:r>
          <a:r>
            <a:rPr lang="en-US"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bao </a:t>
          </a:r>
          <a:r>
            <a:rPr lang="en-US" sz="32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gồm</a:t>
          </a:r>
          <a:endParaRPr lang="en-US" sz="3200" dirty="0">
            <a:solidFill>
              <a:schemeClr val="tx1"/>
            </a:solidFill>
            <a:latin typeface="Arial" panose="020B0604020202020204" pitchFamily="34" charset="0"/>
            <a:cs typeface="Arial" panose="020B0604020202020204" pitchFamily="34" charset="0"/>
          </a:endParaRPr>
        </a:p>
      </dgm:t>
    </dgm:pt>
    <dgm:pt modelId="{BDD75369-EA56-4D09-A719-41FB08405399}" type="parTrans" cxnId="{F9AB30BE-2445-4630-AB23-9A480732F215}">
      <dgm:prSet/>
      <dgm:spPr/>
      <dgm:t>
        <a:bodyPr/>
        <a:lstStyle/>
        <a:p>
          <a:endParaRPr lang="en-US" sz="2400">
            <a:latin typeface="Arial" panose="020B0604020202020204" pitchFamily="34" charset="0"/>
            <a:cs typeface="Arial" panose="020B0604020202020204" pitchFamily="34" charset="0"/>
          </a:endParaRPr>
        </a:p>
      </dgm:t>
    </dgm:pt>
    <dgm:pt modelId="{EDD4DFDC-83EE-47FE-90FC-7748C15867F0}" type="sibTrans" cxnId="{F9AB30BE-2445-4630-AB23-9A480732F215}">
      <dgm:prSet/>
      <dgm:spPr/>
      <dgm:t>
        <a:bodyPr/>
        <a:lstStyle/>
        <a:p>
          <a:endParaRPr lang="en-US">
            <a:latin typeface="Arial" panose="020B0604020202020204" pitchFamily="34" charset="0"/>
            <a:cs typeface="Arial" panose="020B0604020202020204" pitchFamily="34" charset="0"/>
          </a:endParaRPr>
        </a:p>
      </dgm:t>
    </dgm:pt>
    <dgm:pt modelId="{51B129F0-45FF-4133-90B5-7C3DEFF9F951}">
      <dgm:prSet phldrT="[Text]"/>
      <dgm:spPr/>
      <dgm:t>
        <a:bodyPr/>
        <a:lstStyle/>
        <a:p>
          <a:pPr algn="l">
            <a:lnSpc>
              <a:spcPct val="90000"/>
            </a:lnSpc>
            <a:buFont typeface="Times New Roman" panose="02020603050405020304" pitchFamily="18" charset="0"/>
            <a:buNone/>
          </a:pPr>
          <a:r>
            <a:rPr lang="en-US" b="1" i="1" dirty="0" err="1">
              <a:latin typeface="Arial" panose="020B0604020202020204" pitchFamily="34" charset="0"/>
              <a:cs typeface="Arial" panose="020B0604020202020204" pitchFamily="34" charset="0"/>
            </a:rPr>
            <a:t>Nhà</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trẻ</a:t>
          </a:r>
          <a:r>
            <a:rPr lang="en-US" b="1" i="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l">
            <a:lnSpc>
              <a:spcPct val="9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nb-NO" dirty="0">
              <a:latin typeface="Arial" panose="020B0604020202020204" pitchFamily="34" charset="0"/>
              <a:cs typeface="Arial" panose="020B0604020202020204" pitchFamily="34" charset="0"/>
            </a:rPr>
            <a:t>trẻ hàng ngày </a:t>
          </a:r>
          <a:endParaRPr lang="nb-NO" dirty="0" smtClean="0">
            <a:latin typeface="Arial" panose="020B0604020202020204" pitchFamily="34" charset="0"/>
            <a:cs typeface="Arial" panose="020B0604020202020204" pitchFamily="34" charset="0"/>
          </a:endParaRPr>
        </a:p>
        <a:p>
          <a:pPr algn="l">
            <a:lnSpc>
              <a:spcPct val="150000"/>
            </a:lnSpc>
            <a:buFont typeface="Wingdings" panose="05000000000000000000" pitchFamily="2" charset="2"/>
            <a:buChar char="§"/>
          </a:pPr>
          <a:r>
            <a:rPr lang="nb-NO" dirty="0" smtClean="0">
              <a:latin typeface="Arial" panose="020B0604020202020204" pitchFamily="34" charset="0"/>
              <a:cs typeface="Arial" panose="020B0604020202020204" pitchFamily="34" charset="0"/>
            </a:rPr>
            <a:t>Đánh </a:t>
          </a:r>
          <a:r>
            <a:rPr lang="nb-NO" dirty="0">
              <a:latin typeface="Arial" panose="020B0604020202020204" pitchFamily="34" charset="0"/>
              <a:cs typeface="Arial" panose="020B0604020202020204" pitchFamily="34" charset="0"/>
            </a:rPr>
            <a:t>giá trẻ theo giai đoạn (phiếu đánh giá cuối độ tuổi theo quy định (6, 12, 18, 24, 36 tháng</a:t>
          </a:r>
          <a:r>
            <a:rPr lang="nb-NO"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30B5B94D-81A5-4108-9D97-DEA9A1D2FF24}" type="parTrans" cxnId="{3901FDF5-7EB7-42A7-8510-D860FC9E15B7}">
      <dgm:prSet/>
      <dgm:spPr/>
      <dgm:t>
        <a:bodyPr/>
        <a:lstStyle/>
        <a:p>
          <a:endParaRPr lang="en-US" sz="2400">
            <a:latin typeface="Arial" panose="020B0604020202020204" pitchFamily="34" charset="0"/>
            <a:cs typeface="Arial" panose="020B0604020202020204" pitchFamily="34" charset="0"/>
          </a:endParaRPr>
        </a:p>
      </dgm:t>
    </dgm:pt>
    <dgm:pt modelId="{312A1227-41D6-4CBA-B4E9-7E30B73B1200}" type="sibTrans" cxnId="{3901FDF5-7EB7-42A7-8510-D860FC9E15B7}">
      <dgm:prSet/>
      <dgm:spPr/>
      <dgm:t>
        <a:bodyPr/>
        <a:lstStyle/>
        <a:p>
          <a:endParaRPr lang="en-US">
            <a:latin typeface="Arial" panose="020B0604020202020204" pitchFamily="34" charset="0"/>
            <a:cs typeface="Arial" panose="020B0604020202020204" pitchFamily="34" charset="0"/>
          </a:endParaRPr>
        </a:p>
      </dgm:t>
    </dgm:pt>
    <dgm:pt modelId="{C771D45A-FA7D-4FF0-8A51-0C7BE9BDFBDF}">
      <dgm:prSet phldrT="[Text]"/>
      <dgm:spPr/>
      <dgm:t>
        <a:bodyPr/>
        <a:lstStyle/>
        <a:p>
          <a:pPr algn="l">
            <a:buFont typeface="Times New Roman" panose="02020603050405020304" pitchFamily="18" charset="0"/>
            <a:buChar char="-"/>
          </a:pPr>
          <a:r>
            <a:rPr lang="en-US" b="1" i="1" dirty="0" err="1">
              <a:latin typeface="Arial" panose="020B0604020202020204" pitchFamily="34" charset="0"/>
              <a:cs typeface="Arial" panose="020B0604020202020204" pitchFamily="34" charset="0"/>
            </a:rPr>
            <a:t>Mẫu</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giáo</a:t>
          </a:r>
          <a:endParaRPr lang="en-US" dirty="0">
            <a:latin typeface="Arial" panose="020B0604020202020204" pitchFamily="34" charset="0"/>
            <a:cs typeface="Arial" panose="020B0604020202020204" pitchFamily="34" charset="0"/>
          </a:endParaRPr>
        </a:p>
        <a:p>
          <a:pPr algn="l">
            <a:buFont typeface="Times New Roman" panose="02020603050405020304" pitchFamily="18" charset="0"/>
            <a:buChar char="-"/>
          </a:pP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ngày</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l">
            <a:buFont typeface="Times New Roman" panose="02020603050405020304" pitchFamily="18" charset="0"/>
            <a:buChar char="-"/>
          </a:pPr>
          <a:r>
            <a:rPr lang="en-US" dirty="0" err="1" smtClean="0">
              <a:latin typeface="Arial" panose="020B0604020202020204" pitchFamily="34" charset="0"/>
              <a:cs typeface="Arial" panose="020B0604020202020204" pitchFamily="34" charset="0"/>
            </a:rPr>
            <a:t>Đánh</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giai</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đoạn</a:t>
          </a:r>
          <a:endParaRPr lang="en-US" dirty="0" smtClean="0">
            <a:latin typeface="Arial" panose="020B0604020202020204" pitchFamily="34" charset="0"/>
            <a:cs typeface="Arial" panose="020B0604020202020204" pitchFamily="34" charset="0"/>
          </a:endParaRPr>
        </a:p>
        <a:p>
          <a:pPr algn="l">
            <a:buFont typeface="Times New Roman" panose="02020603050405020304" pitchFamily="18" charset="0"/>
            <a:buChar char="-"/>
          </a:pPr>
          <a:r>
            <a:rPr lang="en-US" dirty="0" err="1" smtClean="0">
              <a:latin typeface="Arial" panose="020B0604020202020204" pitchFamily="34" charset="0"/>
              <a:cs typeface="Arial" panose="020B0604020202020204" pitchFamily="34" charset="0"/>
            </a:rPr>
            <a:t>Đánh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giá</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sự</a:t>
          </a:r>
          <a:r>
            <a:rPr lang="en-US" dirty="0" smtClean="0">
              <a:latin typeface="Arial" panose="020B0604020202020204" pitchFamily="34" charset="0"/>
              <a:cs typeface="Arial" panose="020B0604020202020204" pitchFamily="34" charset="0"/>
            </a:rPr>
            <a:t> PT </a:t>
          </a:r>
          <a:r>
            <a:rPr lang="en-US" dirty="0" err="1" smtClean="0">
              <a:latin typeface="Arial" panose="020B0604020202020204" pitchFamily="34" charset="0"/>
              <a:cs typeface="Arial" panose="020B0604020202020204" pitchFamily="34" charset="0"/>
            </a:rPr>
            <a:t>trẻ</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cuối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tuổi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mỗi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trẻ</a:t>
          </a:r>
          <a:r>
            <a:rPr lang="en-US" dirty="0" smtClean="0">
              <a:latin typeface="Arial" panose="020B0604020202020204" pitchFamily="34" charset="0"/>
              <a:cs typeface="Arial" panose="020B0604020202020204" pitchFamily="34" charset="0"/>
            </a:rPr>
            <a:t> 1 </a:t>
          </a:r>
          <a:r>
            <a:rPr lang="en-US" dirty="0" err="1" smtClean="0">
              <a:latin typeface="Arial" panose="020B0604020202020204" pitchFamily="34" charset="0"/>
              <a:cs typeface="Arial" panose="020B0604020202020204" pitchFamily="34" charset="0"/>
            </a:rPr>
            <a:t>phiếu</a:t>
          </a:r>
          <a:r>
            <a:rPr lang="en-US" dirty="0" smtClean="0">
              <a:latin typeface="Arial" panose="020B0604020202020204" pitchFamily="34" charset="0"/>
              <a:cs typeface="Arial" panose="020B0604020202020204" pitchFamily="34" charset="0"/>
            </a:rPr>
            <a:t>)</a:t>
          </a:r>
        </a:p>
        <a:p>
          <a:pPr algn="l">
            <a:buFont typeface="Times New Roman" panose="02020603050405020304" pitchFamily="18" charset="0"/>
            <a:buChar char="-"/>
          </a:pPr>
          <a:r>
            <a:rPr lang="en-US" dirty="0" err="1" smtClean="0">
              <a:latin typeface="Arial" panose="020B0604020202020204" pitchFamily="34" charset="0"/>
              <a:cs typeface="Arial" panose="020B0604020202020204" pitchFamily="34" charset="0"/>
            </a:rPr>
            <a:t>Riêng</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chuẩn</a:t>
          </a:r>
          <a:r>
            <a:rPr lang="en-US" dirty="0">
              <a:latin typeface="Arial" panose="020B0604020202020204" pitchFamily="34" charset="0"/>
              <a:cs typeface="Arial" panose="020B0604020202020204" pitchFamily="34" charset="0"/>
            </a:rPr>
            <a:t> PT </a:t>
          </a:r>
          <a:r>
            <a:rPr lang="en-US" dirty="0" err="1">
              <a:latin typeface="Arial" panose="020B0604020202020204" pitchFamily="34" charset="0"/>
              <a:cs typeface="Arial" panose="020B0604020202020204" pitchFamily="34" charset="0"/>
            </a:rPr>
            <a:t>trẻ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5 </a:t>
          </a:r>
          <a:r>
            <a:rPr lang="en-US" dirty="0" err="1">
              <a:latin typeface="Arial" panose="020B0604020202020204" pitchFamily="34" charset="0"/>
              <a:cs typeface="Arial" panose="020B0604020202020204" pitchFamily="34" charset="0"/>
            </a:rPr>
            <a:t>tuổi</a:t>
          </a:r>
          <a:r>
            <a:rPr lang="en-US" dirty="0">
              <a:latin typeface="Arial" panose="020B0604020202020204" pitchFamily="34" charset="0"/>
              <a:cs typeface="Arial" panose="020B0604020202020204" pitchFamily="34" charset="0"/>
            </a:rPr>
            <a:t>.</a:t>
          </a:r>
        </a:p>
      </dgm:t>
    </dgm:pt>
    <dgm:pt modelId="{3A4F8B2C-ADAC-477B-94DB-9D468D37D234}" type="parTrans" cxnId="{1655B4C0-5E43-491C-B893-2539611B48B7}">
      <dgm:prSet/>
      <dgm:spPr/>
      <dgm:t>
        <a:bodyPr/>
        <a:lstStyle/>
        <a:p>
          <a:endParaRPr lang="en-US" sz="2400">
            <a:latin typeface="Arial" panose="020B0604020202020204" pitchFamily="34" charset="0"/>
            <a:cs typeface="Arial" panose="020B0604020202020204" pitchFamily="34" charset="0"/>
          </a:endParaRPr>
        </a:p>
      </dgm:t>
    </dgm:pt>
    <dgm:pt modelId="{EE0EDDA7-58F1-45BD-90F6-93922775CBBD}" type="sibTrans" cxnId="{1655B4C0-5E43-491C-B893-2539611B48B7}">
      <dgm:prSet/>
      <dgm:spPr/>
      <dgm:t>
        <a:bodyPr/>
        <a:lstStyle/>
        <a:p>
          <a:endParaRPr lang="en-US">
            <a:latin typeface="Arial" panose="020B0604020202020204" pitchFamily="34" charset="0"/>
            <a:cs typeface="Arial" panose="020B0604020202020204" pitchFamily="34" charset="0"/>
          </a:endParaRPr>
        </a:p>
      </dgm:t>
    </dgm:pt>
    <dgm:pt modelId="{B3F26112-0FFE-43D3-B006-E8AC468F6C71}" type="pres">
      <dgm:prSet presAssocID="{D1497C07-A619-4D00-8F85-C1D0E34A67B2}" presName="composite" presStyleCnt="0">
        <dgm:presLayoutVars>
          <dgm:chMax val="1"/>
          <dgm:dir/>
          <dgm:resizeHandles val="exact"/>
        </dgm:presLayoutVars>
      </dgm:prSet>
      <dgm:spPr/>
      <dgm:t>
        <a:bodyPr/>
        <a:lstStyle/>
        <a:p>
          <a:endParaRPr lang="en-US"/>
        </a:p>
      </dgm:t>
    </dgm:pt>
    <dgm:pt modelId="{D6E32781-647A-4845-AF32-7DA2FEC1A7CE}" type="pres">
      <dgm:prSet presAssocID="{CDE32E45-B195-4313-9B01-D15075A72378}" presName="roof" presStyleLbl="dkBgShp" presStyleIdx="0" presStyleCnt="2" custLinFactNeighborX="691" custLinFactNeighborY="1802"/>
      <dgm:spPr/>
      <dgm:t>
        <a:bodyPr/>
        <a:lstStyle/>
        <a:p>
          <a:endParaRPr lang="en-US"/>
        </a:p>
      </dgm:t>
    </dgm:pt>
    <dgm:pt modelId="{F622C472-21DC-4259-895B-16F6FF174D45}" type="pres">
      <dgm:prSet presAssocID="{CDE32E45-B195-4313-9B01-D15075A72378}" presName="pillars" presStyleCnt="0"/>
      <dgm:spPr/>
    </dgm:pt>
    <dgm:pt modelId="{0278A29B-D027-475C-9BA3-C82C8D422346}" type="pres">
      <dgm:prSet presAssocID="{CDE32E45-B195-4313-9B01-D15075A72378}" presName="pillar1" presStyleLbl="node1" presStyleIdx="0" presStyleCnt="2">
        <dgm:presLayoutVars>
          <dgm:bulletEnabled val="1"/>
        </dgm:presLayoutVars>
      </dgm:prSet>
      <dgm:spPr/>
      <dgm:t>
        <a:bodyPr/>
        <a:lstStyle/>
        <a:p>
          <a:endParaRPr lang="en-US"/>
        </a:p>
      </dgm:t>
    </dgm:pt>
    <dgm:pt modelId="{CD1D1EA4-C3FB-4740-B3F5-5B30E572A27E}" type="pres">
      <dgm:prSet presAssocID="{C771D45A-FA7D-4FF0-8A51-0C7BE9BDFBDF}" presName="pillarX" presStyleLbl="node1" presStyleIdx="1" presStyleCnt="2">
        <dgm:presLayoutVars>
          <dgm:bulletEnabled val="1"/>
        </dgm:presLayoutVars>
      </dgm:prSet>
      <dgm:spPr/>
      <dgm:t>
        <a:bodyPr/>
        <a:lstStyle/>
        <a:p>
          <a:endParaRPr lang="en-US"/>
        </a:p>
      </dgm:t>
    </dgm:pt>
    <dgm:pt modelId="{52341DFE-3454-4BF0-8329-197DFC73AF07}" type="pres">
      <dgm:prSet presAssocID="{CDE32E45-B195-4313-9B01-D15075A72378}" presName="base" presStyleLbl="dkBgShp" presStyleIdx="1" presStyleCnt="2"/>
      <dgm:spPr/>
    </dgm:pt>
  </dgm:ptLst>
  <dgm:cxnLst>
    <dgm:cxn modelId="{3901FDF5-7EB7-42A7-8510-D860FC9E15B7}" srcId="{CDE32E45-B195-4313-9B01-D15075A72378}" destId="{51B129F0-45FF-4133-90B5-7C3DEFF9F951}" srcOrd="0" destOrd="0" parTransId="{30B5B94D-81A5-4108-9D97-DEA9A1D2FF24}" sibTransId="{312A1227-41D6-4CBA-B4E9-7E30B73B1200}"/>
    <dgm:cxn modelId="{CA1B5607-6245-457B-9D03-81A4DBBDA5B6}" type="presOf" srcId="{51B129F0-45FF-4133-90B5-7C3DEFF9F951}" destId="{0278A29B-D027-475C-9BA3-C82C8D422346}" srcOrd="0" destOrd="0" presId="urn:microsoft.com/office/officeart/2005/8/layout/hList3"/>
    <dgm:cxn modelId="{1655B4C0-5E43-491C-B893-2539611B48B7}" srcId="{CDE32E45-B195-4313-9B01-D15075A72378}" destId="{C771D45A-FA7D-4FF0-8A51-0C7BE9BDFBDF}" srcOrd="1" destOrd="0" parTransId="{3A4F8B2C-ADAC-477B-94DB-9D468D37D234}" sibTransId="{EE0EDDA7-58F1-45BD-90F6-93922775CBBD}"/>
    <dgm:cxn modelId="{06E6FDF6-508C-4806-80C0-1EEB42993491}" type="presOf" srcId="{D1497C07-A619-4D00-8F85-C1D0E34A67B2}" destId="{B3F26112-0FFE-43D3-B006-E8AC468F6C71}" srcOrd="0" destOrd="0" presId="urn:microsoft.com/office/officeart/2005/8/layout/hList3"/>
    <dgm:cxn modelId="{125EC7B2-D2E6-40A8-8980-27C02006A8F3}" type="presOf" srcId="{C771D45A-FA7D-4FF0-8A51-0C7BE9BDFBDF}" destId="{CD1D1EA4-C3FB-4740-B3F5-5B30E572A27E}" srcOrd="0" destOrd="0" presId="urn:microsoft.com/office/officeart/2005/8/layout/hList3"/>
    <dgm:cxn modelId="{F9AB30BE-2445-4630-AB23-9A480732F215}" srcId="{D1497C07-A619-4D00-8F85-C1D0E34A67B2}" destId="{CDE32E45-B195-4313-9B01-D15075A72378}" srcOrd="0" destOrd="0" parTransId="{BDD75369-EA56-4D09-A719-41FB08405399}" sibTransId="{EDD4DFDC-83EE-47FE-90FC-7748C15867F0}"/>
    <dgm:cxn modelId="{1DD5D896-6145-4540-908D-B31FFD3DFCCD}" type="presOf" srcId="{CDE32E45-B195-4313-9B01-D15075A72378}" destId="{D6E32781-647A-4845-AF32-7DA2FEC1A7CE}" srcOrd="0" destOrd="0" presId="urn:microsoft.com/office/officeart/2005/8/layout/hList3"/>
    <dgm:cxn modelId="{DBC94EB2-A7B6-47E8-AAD5-8BC38A9A7474}" type="presParOf" srcId="{B3F26112-0FFE-43D3-B006-E8AC468F6C71}" destId="{D6E32781-647A-4845-AF32-7DA2FEC1A7CE}" srcOrd="0" destOrd="0" presId="urn:microsoft.com/office/officeart/2005/8/layout/hList3"/>
    <dgm:cxn modelId="{D6DEE69F-11DE-45E7-ACB9-972239A3A300}" type="presParOf" srcId="{B3F26112-0FFE-43D3-B006-E8AC468F6C71}" destId="{F622C472-21DC-4259-895B-16F6FF174D45}" srcOrd="1" destOrd="0" presId="urn:microsoft.com/office/officeart/2005/8/layout/hList3"/>
    <dgm:cxn modelId="{401C667D-2498-4910-9FA0-F2273FF4130B}" type="presParOf" srcId="{F622C472-21DC-4259-895B-16F6FF174D45}" destId="{0278A29B-D027-475C-9BA3-C82C8D422346}" srcOrd="0" destOrd="0" presId="urn:microsoft.com/office/officeart/2005/8/layout/hList3"/>
    <dgm:cxn modelId="{9BF2F919-CC9A-47B4-B769-B52E2A28D193}" type="presParOf" srcId="{F622C472-21DC-4259-895B-16F6FF174D45}" destId="{CD1D1EA4-C3FB-4740-B3F5-5B30E572A27E}" srcOrd="1" destOrd="0" presId="urn:microsoft.com/office/officeart/2005/8/layout/hList3"/>
    <dgm:cxn modelId="{BBA1CB04-473A-4E87-B57A-796DB52A5A4A}" type="presParOf" srcId="{B3F26112-0FFE-43D3-B006-E8AC468F6C71}" destId="{52341DFE-3454-4BF0-8329-197DFC73AF0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D6CA66-FBAA-4038-8034-3B0CA2B255C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4BCF794-71B9-4FDC-8DB2-B609D3866F5E}">
      <dgm:prSet custT="1"/>
      <dgm:spPr/>
      <dgm:t>
        <a:bodyPr/>
        <a:lstStyle/>
        <a:p>
          <a:r>
            <a:rPr lang="en-US" sz="2400" b="1" dirty="0">
              <a:latin typeface="Arial" panose="020B0604020202020204" pitchFamily="34" charset="0"/>
              <a:cs typeface="Arial" panose="020B0604020202020204" pitchFamily="34" charset="0"/>
            </a:rPr>
            <a:t>2. </a:t>
          </a:r>
          <a:r>
            <a:rPr lang="en-US" sz="2400" b="1" dirty="0" err="1">
              <a:latin typeface="Arial" panose="020B0604020202020204" pitchFamily="34" charset="0"/>
              <a:cs typeface="Arial" panose="020B0604020202020204" pitchFamily="34" charset="0"/>
            </a:rPr>
            <a:t>Đánh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trẻ</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theo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giai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đoạn</a:t>
          </a:r>
          <a:endParaRPr lang="en-US" sz="2400" dirty="0">
            <a:latin typeface="Arial" panose="020B0604020202020204" pitchFamily="34" charset="0"/>
            <a:cs typeface="Arial" panose="020B0604020202020204" pitchFamily="34" charset="0"/>
          </a:endParaRPr>
        </a:p>
      </dgm:t>
    </dgm:pt>
    <dgm:pt modelId="{ABFFB5E3-933C-4F25-9D5F-63F637682AFC}" type="parTrans" cxnId="{BAF8EA8C-0C91-42F0-BE48-82D73C3380D3}">
      <dgm:prSet/>
      <dgm:spPr/>
      <dgm:t>
        <a:bodyPr/>
        <a:lstStyle/>
        <a:p>
          <a:endParaRPr lang="en-US"/>
        </a:p>
      </dgm:t>
    </dgm:pt>
    <dgm:pt modelId="{40DC8EA0-205E-4C21-B7F6-4A6064FA2B10}" type="sibTrans" cxnId="{BAF8EA8C-0C91-42F0-BE48-82D73C3380D3}">
      <dgm:prSet/>
      <dgm:spPr/>
      <dgm:t>
        <a:bodyPr/>
        <a:lstStyle/>
        <a:p>
          <a:endParaRPr lang="en-US"/>
        </a:p>
      </dgm:t>
    </dgm:pt>
    <dgm:pt modelId="{BE7BE809-B13A-473F-A4FD-FB3270951755}">
      <dgm:prSet custT="1"/>
      <dgm:spPr/>
      <dgm:t>
        <a:bodyPr/>
        <a:lstStyle/>
        <a:p>
          <a:r>
            <a:rPr lang="pt-BR" sz="2400" b="1" i="1" dirty="0">
              <a:latin typeface="Arial" panose="020B0604020202020204" pitchFamily="34" charset="0"/>
              <a:cs typeface="Arial" panose="020B0604020202020204" pitchFamily="34" charset="0"/>
            </a:rPr>
            <a:t>a) Mục đích đánh giá</a:t>
          </a:r>
          <a:endParaRPr lang="en-US" sz="2400" dirty="0">
            <a:latin typeface="Arial" panose="020B0604020202020204" pitchFamily="34" charset="0"/>
            <a:cs typeface="Arial" panose="020B0604020202020204" pitchFamily="34" charset="0"/>
          </a:endParaRPr>
        </a:p>
      </dgm:t>
    </dgm:pt>
    <dgm:pt modelId="{9C814B64-2207-41B3-B8AC-FCD100E89FB7}" type="parTrans" cxnId="{05579703-73D5-4A00-B10D-6FB1388574CA}">
      <dgm:prSet/>
      <dgm:spPr/>
      <dgm:t>
        <a:bodyPr/>
        <a:lstStyle/>
        <a:p>
          <a:endParaRPr lang="en-US"/>
        </a:p>
      </dgm:t>
    </dgm:pt>
    <dgm:pt modelId="{BAA0872C-93FE-48D1-9D95-D7BECA39F855}" type="sibTrans" cxnId="{05579703-73D5-4A00-B10D-6FB1388574CA}">
      <dgm:prSet/>
      <dgm:spPr/>
      <dgm:t>
        <a:bodyPr/>
        <a:lstStyle/>
        <a:p>
          <a:endParaRPr lang="en-US"/>
        </a:p>
      </dgm:t>
    </dgm:pt>
    <dgm:pt modelId="{29C00339-C082-4C38-B2BA-A7E8271C9377}">
      <dgm:prSet/>
      <dgm:spPr/>
      <dgm:t>
        <a:bodyPr/>
        <a:lstStyle/>
        <a:p>
          <a:r>
            <a:rPr lang="nb-NO"/>
            <a:t>Xác định mức độ đạt được của trẻ ở các lĩnh vực phát triển theo từng giai đoạn, trên cơ sở đó điều chỉnh kế hoạch chăm sóc, giáo dục cho giai đoạn tiếp theo. </a:t>
          </a:r>
          <a:endParaRPr lang="en-US"/>
        </a:p>
      </dgm:t>
    </dgm:pt>
    <dgm:pt modelId="{424BD8DB-D0B5-4678-BBE1-A78D80B52A3D}" type="parTrans" cxnId="{0B83F785-D42C-476C-8ABB-4D4324724FAC}">
      <dgm:prSet/>
      <dgm:spPr/>
      <dgm:t>
        <a:bodyPr/>
        <a:lstStyle/>
        <a:p>
          <a:endParaRPr lang="en-US"/>
        </a:p>
      </dgm:t>
    </dgm:pt>
    <dgm:pt modelId="{128F5640-2387-4EAE-9FD6-6CEBAA6C565C}" type="sibTrans" cxnId="{0B83F785-D42C-476C-8ABB-4D4324724FAC}">
      <dgm:prSet/>
      <dgm:spPr/>
      <dgm:t>
        <a:bodyPr/>
        <a:lstStyle/>
        <a:p>
          <a:endParaRPr lang="en-US"/>
        </a:p>
      </dgm:t>
    </dgm:pt>
    <dgm:pt modelId="{96832258-E802-4FBD-8EC6-9C5B4C378EF9}">
      <dgm:prSet custT="1"/>
      <dgm:spPr/>
      <dgm:t>
        <a:bodyPr/>
        <a:lstStyle/>
        <a:p>
          <a:r>
            <a:rPr lang="pt-BR" sz="2400" b="1" i="1" dirty="0">
              <a:latin typeface="Arial" panose="020B0604020202020204" pitchFamily="34" charset="0"/>
              <a:cs typeface="Arial" panose="020B0604020202020204" pitchFamily="34" charset="0"/>
            </a:rPr>
            <a:t>b) Nội dung đánh giá</a:t>
          </a:r>
          <a:endParaRPr lang="en-US" sz="2400" dirty="0">
            <a:latin typeface="Arial" panose="020B0604020202020204" pitchFamily="34" charset="0"/>
            <a:cs typeface="Arial" panose="020B0604020202020204" pitchFamily="34" charset="0"/>
          </a:endParaRPr>
        </a:p>
      </dgm:t>
    </dgm:pt>
    <dgm:pt modelId="{EF8C5AF8-A2DE-4ABD-BC35-8DB0F0A784FE}" type="parTrans" cxnId="{CF185452-772A-467B-BAA0-C918A8881829}">
      <dgm:prSet/>
      <dgm:spPr/>
      <dgm:t>
        <a:bodyPr/>
        <a:lstStyle/>
        <a:p>
          <a:endParaRPr lang="en-US"/>
        </a:p>
      </dgm:t>
    </dgm:pt>
    <dgm:pt modelId="{D6ED6936-28B5-4232-B623-87EE891C5962}" type="sibTrans" cxnId="{CF185452-772A-467B-BAA0-C918A8881829}">
      <dgm:prSet/>
      <dgm:spPr/>
      <dgm:t>
        <a:bodyPr/>
        <a:lstStyle/>
        <a:p>
          <a:endParaRPr lang="en-US"/>
        </a:p>
      </dgm:t>
    </dgm:pt>
    <dgm:pt modelId="{AE7CA1C9-0E54-42CC-B2CB-FCB7FC68B297}">
      <dgm:prSet/>
      <dgm:spPr/>
      <dgm:t>
        <a:bodyPr/>
        <a:lstStyle/>
        <a:p>
          <a:r>
            <a:rPr lang="nb-NO"/>
            <a:t>Đánh giá mức độ phát triển của trẻ theo giai đoạn về thể chất, nhận thức, ngôn ngữ, tình cảm, kĩ năng xã hội và thẩm mĩ. </a:t>
          </a:r>
          <a:endParaRPr lang="en-US"/>
        </a:p>
      </dgm:t>
    </dgm:pt>
    <dgm:pt modelId="{86F8FCED-A81C-492D-9DFD-51CD5791A41A}" type="parTrans" cxnId="{28DB583F-320B-4661-92D1-DD91BF5251C4}">
      <dgm:prSet/>
      <dgm:spPr/>
      <dgm:t>
        <a:bodyPr/>
        <a:lstStyle/>
        <a:p>
          <a:endParaRPr lang="en-US"/>
        </a:p>
      </dgm:t>
    </dgm:pt>
    <dgm:pt modelId="{1A8FA58F-EDD4-44CF-9741-23236B6304B1}" type="sibTrans" cxnId="{28DB583F-320B-4661-92D1-DD91BF5251C4}">
      <dgm:prSet/>
      <dgm:spPr/>
      <dgm:t>
        <a:bodyPr/>
        <a:lstStyle/>
        <a:p>
          <a:endParaRPr lang="en-US"/>
        </a:p>
      </dgm:t>
    </dgm:pt>
    <dgm:pt modelId="{4F41CC6D-E6F5-4F65-9792-9A7BC1E25A99}" type="pres">
      <dgm:prSet presAssocID="{86D6CA66-FBAA-4038-8034-3B0CA2B255CA}" presName="linear" presStyleCnt="0">
        <dgm:presLayoutVars>
          <dgm:dir/>
          <dgm:animLvl val="lvl"/>
          <dgm:resizeHandles val="exact"/>
        </dgm:presLayoutVars>
      </dgm:prSet>
      <dgm:spPr/>
      <dgm:t>
        <a:bodyPr/>
        <a:lstStyle/>
        <a:p>
          <a:endParaRPr lang="en-US"/>
        </a:p>
      </dgm:t>
    </dgm:pt>
    <dgm:pt modelId="{1979FB4A-D999-4501-B0ED-C67E5D512B64}" type="pres">
      <dgm:prSet presAssocID="{E4BCF794-71B9-4FDC-8DB2-B609D3866F5E}" presName="parentLin" presStyleCnt="0"/>
      <dgm:spPr/>
    </dgm:pt>
    <dgm:pt modelId="{457807ED-9CCF-4C0B-AA53-2C934AEF9500}" type="pres">
      <dgm:prSet presAssocID="{E4BCF794-71B9-4FDC-8DB2-B609D3866F5E}" presName="parentLeftMargin" presStyleLbl="node1" presStyleIdx="0" presStyleCnt="3"/>
      <dgm:spPr/>
      <dgm:t>
        <a:bodyPr/>
        <a:lstStyle/>
        <a:p>
          <a:endParaRPr lang="en-US"/>
        </a:p>
      </dgm:t>
    </dgm:pt>
    <dgm:pt modelId="{B3964919-4FEB-4245-AA64-A5AF450A4674}" type="pres">
      <dgm:prSet presAssocID="{E4BCF794-71B9-4FDC-8DB2-B609D3866F5E}" presName="parentText" presStyleLbl="node1" presStyleIdx="0" presStyleCnt="3">
        <dgm:presLayoutVars>
          <dgm:chMax val="0"/>
          <dgm:bulletEnabled val="1"/>
        </dgm:presLayoutVars>
      </dgm:prSet>
      <dgm:spPr/>
      <dgm:t>
        <a:bodyPr/>
        <a:lstStyle/>
        <a:p>
          <a:endParaRPr lang="en-US"/>
        </a:p>
      </dgm:t>
    </dgm:pt>
    <dgm:pt modelId="{9BF4B884-C992-40F7-9394-0EF37F036895}" type="pres">
      <dgm:prSet presAssocID="{E4BCF794-71B9-4FDC-8DB2-B609D3866F5E}" presName="negativeSpace" presStyleCnt="0"/>
      <dgm:spPr/>
    </dgm:pt>
    <dgm:pt modelId="{1AFB901B-2BEE-4A34-BB8A-992463AB67D8}" type="pres">
      <dgm:prSet presAssocID="{E4BCF794-71B9-4FDC-8DB2-B609D3866F5E}" presName="childText" presStyleLbl="conFgAcc1" presStyleIdx="0" presStyleCnt="3">
        <dgm:presLayoutVars>
          <dgm:bulletEnabled val="1"/>
        </dgm:presLayoutVars>
      </dgm:prSet>
      <dgm:spPr/>
    </dgm:pt>
    <dgm:pt modelId="{9512BF63-C90E-4C83-8A7B-4319087A8ED5}" type="pres">
      <dgm:prSet presAssocID="{40DC8EA0-205E-4C21-B7F6-4A6064FA2B10}" presName="spaceBetweenRectangles" presStyleCnt="0"/>
      <dgm:spPr/>
    </dgm:pt>
    <dgm:pt modelId="{6F8DCB78-DF20-4F8F-A963-1B6C0775BCAB}" type="pres">
      <dgm:prSet presAssocID="{BE7BE809-B13A-473F-A4FD-FB3270951755}" presName="parentLin" presStyleCnt="0"/>
      <dgm:spPr/>
    </dgm:pt>
    <dgm:pt modelId="{52F7507A-7C47-4A96-AE83-544EECA35919}" type="pres">
      <dgm:prSet presAssocID="{BE7BE809-B13A-473F-A4FD-FB3270951755}" presName="parentLeftMargin" presStyleLbl="node1" presStyleIdx="0" presStyleCnt="3"/>
      <dgm:spPr/>
      <dgm:t>
        <a:bodyPr/>
        <a:lstStyle/>
        <a:p>
          <a:endParaRPr lang="en-US"/>
        </a:p>
      </dgm:t>
    </dgm:pt>
    <dgm:pt modelId="{91E0B74B-8202-440A-B6A8-CBE207D5B945}" type="pres">
      <dgm:prSet presAssocID="{BE7BE809-B13A-473F-A4FD-FB3270951755}" presName="parentText" presStyleLbl="node1" presStyleIdx="1" presStyleCnt="3" custScaleX="100311" custScaleY="100897">
        <dgm:presLayoutVars>
          <dgm:chMax val="0"/>
          <dgm:bulletEnabled val="1"/>
        </dgm:presLayoutVars>
      </dgm:prSet>
      <dgm:spPr/>
      <dgm:t>
        <a:bodyPr/>
        <a:lstStyle/>
        <a:p>
          <a:endParaRPr lang="en-US"/>
        </a:p>
      </dgm:t>
    </dgm:pt>
    <dgm:pt modelId="{1E3F6B63-C32B-4305-8A95-6B1A338661ED}" type="pres">
      <dgm:prSet presAssocID="{BE7BE809-B13A-473F-A4FD-FB3270951755}" presName="negativeSpace" presStyleCnt="0"/>
      <dgm:spPr/>
    </dgm:pt>
    <dgm:pt modelId="{196CFA75-D993-4743-8F7E-30F158EE8CBE}" type="pres">
      <dgm:prSet presAssocID="{BE7BE809-B13A-473F-A4FD-FB3270951755}" presName="childText" presStyleLbl="conFgAcc1" presStyleIdx="1" presStyleCnt="3">
        <dgm:presLayoutVars>
          <dgm:bulletEnabled val="1"/>
        </dgm:presLayoutVars>
      </dgm:prSet>
      <dgm:spPr/>
      <dgm:t>
        <a:bodyPr/>
        <a:lstStyle/>
        <a:p>
          <a:endParaRPr lang="en-US"/>
        </a:p>
      </dgm:t>
    </dgm:pt>
    <dgm:pt modelId="{77BFA6AA-334D-4427-BDDC-B46960BE4352}" type="pres">
      <dgm:prSet presAssocID="{BAA0872C-93FE-48D1-9D95-D7BECA39F855}" presName="spaceBetweenRectangles" presStyleCnt="0"/>
      <dgm:spPr/>
    </dgm:pt>
    <dgm:pt modelId="{5B30A572-EA25-413D-9135-A957E85D900F}" type="pres">
      <dgm:prSet presAssocID="{96832258-E802-4FBD-8EC6-9C5B4C378EF9}" presName="parentLin" presStyleCnt="0"/>
      <dgm:spPr/>
    </dgm:pt>
    <dgm:pt modelId="{ED66D360-35F9-4587-BD11-C00315941340}" type="pres">
      <dgm:prSet presAssocID="{96832258-E802-4FBD-8EC6-9C5B4C378EF9}" presName="parentLeftMargin" presStyleLbl="node1" presStyleIdx="1" presStyleCnt="3"/>
      <dgm:spPr/>
      <dgm:t>
        <a:bodyPr/>
        <a:lstStyle/>
        <a:p>
          <a:endParaRPr lang="en-US"/>
        </a:p>
      </dgm:t>
    </dgm:pt>
    <dgm:pt modelId="{F1819A12-7A94-4984-8A62-1ACEE7DCA14F}" type="pres">
      <dgm:prSet presAssocID="{96832258-E802-4FBD-8EC6-9C5B4C378EF9}" presName="parentText" presStyleLbl="node1" presStyleIdx="2" presStyleCnt="3">
        <dgm:presLayoutVars>
          <dgm:chMax val="0"/>
          <dgm:bulletEnabled val="1"/>
        </dgm:presLayoutVars>
      </dgm:prSet>
      <dgm:spPr/>
      <dgm:t>
        <a:bodyPr/>
        <a:lstStyle/>
        <a:p>
          <a:endParaRPr lang="en-US"/>
        </a:p>
      </dgm:t>
    </dgm:pt>
    <dgm:pt modelId="{2ADDE1CE-8056-465D-9EC5-E889EC58DE9C}" type="pres">
      <dgm:prSet presAssocID="{96832258-E802-4FBD-8EC6-9C5B4C378EF9}" presName="negativeSpace" presStyleCnt="0"/>
      <dgm:spPr/>
    </dgm:pt>
    <dgm:pt modelId="{BA8CCFB5-892C-41C9-934F-7B0A09485B1D}" type="pres">
      <dgm:prSet presAssocID="{96832258-E802-4FBD-8EC6-9C5B4C378EF9}" presName="childText" presStyleLbl="conFgAcc1" presStyleIdx="2" presStyleCnt="3">
        <dgm:presLayoutVars>
          <dgm:bulletEnabled val="1"/>
        </dgm:presLayoutVars>
      </dgm:prSet>
      <dgm:spPr/>
      <dgm:t>
        <a:bodyPr/>
        <a:lstStyle/>
        <a:p>
          <a:endParaRPr lang="en-US"/>
        </a:p>
      </dgm:t>
    </dgm:pt>
  </dgm:ptLst>
  <dgm:cxnLst>
    <dgm:cxn modelId="{460C5930-F07E-4DAA-A081-3DD51183B11C}" type="presOf" srcId="{E4BCF794-71B9-4FDC-8DB2-B609D3866F5E}" destId="{B3964919-4FEB-4245-AA64-A5AF450A4674}" srcOrd="1" destOrd="0" presId="urn:microsoft.com/office/officeart/2005/8/layout/list1"/>
    <dgm:cxn modelId="{23A2DA9F-3261-42CB-A93A-6DF5841A74CF}" type="presOf" srcId="{BE7BE809-B13A-473F-A4FD-FB3270951755}" destId="{52F7507A-7C47-4A96-AE83-544EECA35919}" srcOrd="0" destOrd="0" presId="urn:microsoft.com/office/officeart/2005/8/layout/list1"/>
    <dgm:cxn modelId="{B26DFA76-093B-48FD-9A7C-DEFE3CE9F3C3}" type="presOf" srcId="{86D6CA66-FBAA-4038-8034-3B0CA2B255CA}" destId="{4F41CC6D-E6F5-4F65-9792-9A7BC1E25A99}" srcOrd="0" destOrd="0" presId="urn:microsoft.com/office/officeart/2005/8/layout/list1"/>
    <dgm:cxn modelId="{687BFDD0-EBE5-4142-8C4C-D460DC1A24C7}" type="presOf" srcId="{96832258-E802-4FBD-8EC6-9C5B4C378EF9}" destId="{F1819A12-7A94-4984-8A62-1ACEE7DCA14F}" srcOrd="1" destOrd="0" presId="urn:microsoft.com/office/officeart/2005/8/layout/list1"/>
    <dgm:cxn modelId="{05579703-73D5-4A00-B10D-6FB1388574CA}" srcId="{86D6CA66-FBAA-4038-8034-3B0CA2B255CA}" destId="{BE7BE809-B13A-473F-A4FD-FB3270951755}" srcOrd="1" destOrd="0" parTransId="{9C814B64-2207-41B3-B8AC-FCD100E89FB7}" sibTransId="{BAA0872C-93FE-48D1-9D95-D7BECA39F855}"/>
    <dgm:cxn modelId="{28DB583F-320B-4661-92D1-DD91BF5251C4}" srcId="{96832258-E802-4FBD-8EC6-9C5B4C378EF9}" destId="{AE7CA1C9-0E54-42CC-B2CB-FCB7FC68B297}" srcOrd="0" destOrd="0" parTransId="{86F8FCED-A81C-492D-9DFD-51CD5791A41A}" sibTransId="{1A8FA58F-EDD4-44CF-9741-23236B6304B1}"/>
    <dgm:cxn modelId="{672477A2-3B4C-42C0-8A80-BC28973FAA27}" type="presOf" srcId="{BE7BE809-B13A-473F-A4FD-FB3270951755}" destId="{91E0B74B-8202-440A-B6A8-CBE207D5B945}" srcOrd="1" destOrd="0" presId="urn:microsoft.com/office/officeart/2005/8/layout/list1"/>
    <dgm:cxn modelId="{75759A6B-1B31-4B20-9487-8C2F78C657A1}" type="presOf" srcId="{E4BCF794-71B9-4FDC-8DB2-B609D3866F5E}" destId="{457807ED-9CCF-4C0B-AA53-2C934AEF9500}" srcOrd="0" destOrd="0" presId="urn:microsoft.com/office/officeart/2005/8/layout/list1"/>
    <dgm:cxn modelId="{3E75A272-25D6-47C3-9784-E830A0C2A829}" type="presOf" srcId="{AE7CA1C9-0E54-42CC-B2CB-FCB7FC68B297}" destId="{BA8CCFB5-892C-41C9-934F-7B0A09485B1D}" srcOrd="0" destOrd="0" presId="urn:microsoft.com/office/officeart/2005/8/layout/list1"/>
    <dgm:cxn modelId="{204FB097-16FA-4F24-9406-F123534ED2A6}" type="presOf" srcId="{96832258-E802-4FBD-8EC6-9C5B4C378EF9}" destId="{ED66D360-35F9-4587-BD11-C00315941340}" srcOrd="0" destOrd="0" presId="urn:microsoft.com/office/officeart/2005/8/layout/list1"/>
    <dgm:cxn modelId="{CF185452-772A-467B-BAA0-C918A8881829}" srcId="{86D6CA66-FBAA-4038-8034-3B0CA2B255CA}" destId="{96832258-E802-4FBD-8EC6-9C5B4C378EF9}" srcOrd="2" destOrd="0" parTransId="{EF8C5AF8-A2DE-4ABD-BC35-8DB0F0A784FE}" sibTransId="{D6ED6936-28B5-4232-B623-87EE891C5962}"/>
    <dgm:cxn modelId="{0B83F785-D42C-476C-8ABB-4D4324724FAC}" srcId="{BE7BE809-B13A-473F-A4FD-FB3270951755}" destId="{29C00339-C082-4C38-B2BA-A7E8271C9377}" srcOrd="0" destOrd="0" parTransId="{424BD8DB-D0B5-4678-BBE1-A78D80B52A3D}" sibTransId="{128F5640-2387-4EAE-9FD6-6CEBAA6C565C}"/>
    <dgm:cxn modelId="{BAF8EA8C-0C91-42F0-BE48-82D73C3380D3}" srcId="{86D6CA66-FBAA-4038-8034-3B0CA2B255CA}" destId="{E4BCF794-71B9-4FDC-8DB2-B609D3866F5E}" srcOrd="0" destOrd="0" parTransId="{ABFFB5E3-933C-4F25-9D5F-63F637682AFC}" sibTransId="{40DC8EA0-205E-4C21-B7F6-4A6064FA2B10}"/>
    <dgm:cxn modelId="{240AEAEF-3171-49E3-82AB-E712BEE6A6DC}" type="presOf" srcId="{29C00339-C082-4C38-B2BA-A7E8271C9377}" destId="{196CFA75-D993-4743-8F7E-30F158EE8CBE}" srcOrd="0" destOrd="0" presId="urn:microsoft.com/office/officeart/2005/8/layout/list1"/>
    <dgm:cxn modelId="{6B4A52F7-3F8B-4292-B7D7-9E122ABA4BF1}" type="presParOf" srcId="{4F41CC6D-E6F5-4F65-9792-9A7BC1E25A99}" destId="{1979FB4A-D999-4501-B0ED-C67E5D512B64}" srcOrd="0" destOrd="0" presId="urn:microsoft.com/office/officeart/2005/8/layout/list1"/>
    <dgm:cxn modelId="{43B1572A-04B8-4982-9E2A-39C9A723A99C}" type="presParOf" srcId="{1979FB4A-D999-4501-B0ED-C67E5D512B64}" destId="{457807ED-9CCF-4C0B-AA53-2C934AEF9500}" srcOrd="0" destOrd="0" presId="urn:microsoft.com/office/officeart/2005/8/layout/list1"/>
    <dgm:cxn modelId="{CEC8D933-EBE8-4578-ADD9-CC25A81DD10F}" type="presParOf" srcId="{1979FB4A-D999-4501-B0ED-C67E5D512B64}" destId="{B3964919-4FEB-4245-AA64-A5AF450A4674}" srcOrd="1" destOrd="0" presId="urn:microsoft.com/office/officeart/2005/8/layout/list1"/>
    <dgm:cxn modelId="{DD01053A-4F73-49BB-B57F-2CD3689D3627}" type="presParOf" srcId="{4F41CC6D-E6F5-4F65-9792-9A7BC1E25A99}" destId="{9BF4B884-C992-40F7-9394-0EF37F036895}" srcOrd="1" destOrd="0" presId="urn:microsoft.com/office/officeart/2005/8/layout/list1"/>
    <dgm:cxn modelId="{1F6FA7AC-AEA5-441B-BC41-694E15BC78E9}" type="presParOf" srcId="{4F41CC6D-E6F5-4F65-9792-9A7BC1E25A99}" destId="{1AFB901B-2BEE-4A34-BB8A-992463AB67D8}" srcOrd="2" destOrd="0" presId="urn:microsoft.com/office/officeart/2005/8/layout/list1"/>
    <dgm:cxn modelId="{6AB682F3-0E6B-4F8D-96BB-F7996D7AE3CE}" type="presParOf" srcId="{4F41CC6D-E6F5-4F65-9792-9A7BC1E25A99}" destId="{9512BF63-C90E-4C83-8A7B-4319087A8ED5}" srcOrd="3" destOrd="0" presId="urn:microsoft.com/office/officeart/2005/8/layout/list1"/>
    <dgm:cxn modelId="{A6A02201-101C-400F-9DE7-28C948CE0C5F}" type="presParOf" srcId="{4F41CC6D-E6F5-4F65-9792-9A7BC1E25A99}" destId="{6F8DCB78-DF20-4F8F-A963-1B6C0775BCAB}" srcOrd="4" destOrd="0" presId="urn:microsoft.com/office/officeart/2005/8/layout/list1"/>
    <dgm:cxn modelId="{79B42086-D91F-4F19-BFB6-E18E98310828}" type="presParOf" srcId="{6F8DCB78-DF20-4F8F-A963-1B6C0775BCAB}" destId="{52F7507A-7C47-4A96-AE83-544EECA35919}" srcOrd="0" destOrd="0" presId="urn:microsoft.com/office/officeart/2005/8/layout/list1"/>
    <dgm:cxn modelId="{CC2585C5-8884-4222-9F24-AEF9F9B3483F}" type="presParOf" srcId="{6F8DCB78-DF20-4F8F-A963-1B6C0775BCAB}" destId="{91E0B74B-8202-440A-B6A8-CBE207D5B945}" srcOrd="1" destOrd="0" presId="urn:microsoft.com/office/officeart/2005/8/layout/list1"/>
    <dgm:cxn modelId="{57C3DDED-A9E2-4AF4-AE19-00A668134963}" type="presParOf" srcId="{4F41CC6D-E6F5-4F65-9792-9A7BC1E25A99}" destId="{1E3F6B63-C32B-4305-8A95-6B1A338661ED}" srcOrd="5" destOrd="0" presId="urn:microsoft.com/office/officeart/2005/8/layout/list1"/>
    <dgm:cxn modelId="{34C9689F-F6C6-4E44-BD74-CE24B9001094}" type="presParOf" srcId="{4F41CC6D-E6F5-4F65-9792-9A7BC1E25A99}" destId="{196CFA75-D993-4743-8F7E-30F158EE8CBE}" srcOrd="6" destOrd="0" presId="urn:microsoft.com/office/officeart/2005/8/layout/list1"/>
    <dgm:cxn modelId="{12465BA1-A684-4A69-BB1A-F777B1EBB758}" type="presParOf" srcId="{4F41CC6D-E6F5-4F65-9792-9A7BC1E25A99}" destId="{77BFA6AA-334D-4427-BDDC-B46960BE4352}" srcOrd="7" destOrd="0" presId="urn:microsoft.com/office/officeart/2005/8/layout/list1"/>
    <dgm:cxn modelId="{640AC3EC-8E3B-4652-B5B1-B32ECFB67B99}" type="presParOf" srcId="{4F41CC6D-E6F5-4F65-9792-9A7BC1E25A99}" destId="{5B30A572-EA25-413D-9135-A957E85D900F}" srcOrd="8" destOrd="0" presId="urn:microsoft.com/office/officeart/2005/8/layout/list1"/>
    <dgm:cxn modelId="{753148AB-837D-4965-8114-A44C31F4AC65}" type="presParOf" srcId="{5B30A572-EA25-413D-9135-A957E85D900F}" destId="{ED66D360-35F9-4587-BD11-C00315941340}" srcOrd="0" destOrd="0" presId="urn:microsoft.com/office/officeart/2005/8/layout/list1"/>
    <dgm:cxn modelId="{75118B36-6466-4AE3-A2AA-2FB070FB929C}" type="presParOf" srcId="{5B30A572-EA25-413D-9135-A957E85D900F}" destId="{F1819A12-7A94-4984-8A62-1ACEE7DCA14F}" srcOrd="1" destOrd="0" presId="urn:microsoft.com/office/officeart/2005/8/layout/list1"/>
    <dgm:cxn modelId="{17F41488-E9E6-437E-844D-0BA0D5CA6ABF}" type="presParOf" srcId="{4F41CC6D-E6F5-4F65-9792-9A7BC1E25A99}" destId="{2ADDE1CE-8056-465D-9EC5-E889EC58DE9C}" srcOrd="9" destOrd="0" presId="urn:microsoft.com/office/officeart/2005/8/layout/list1"/>
    <dgm:cxn modelId="{FCBD1E1F-5050-444F-AE16-5B18D4DCF75E}" type="presParOf" srcId="{4F41CC6D-E6F5-4F65-9792-9A7BC1E25A99}" destId="{BA8CCFB5-892C-41C9-934F-7B0A09485B1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B02D52-86BA-4539-BAA9-A8893F42FE84}"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9FF1669E-CECD-498B-A163-4614BF87FAB7}">
      <dgm:prSet custT="1"/>
      <dgm:spPr/>
      <dgm:t>
        <a:bodyPr/>
        <a:lstStyle/>
        <a:p>
          <a:pPr algn="just"/>
          <a:r>
            <a:rPr lang="nb-NO" sz="2400" dirty="0">
              <a:solidFill>
                <a:schemeClr val="tx1"/>
              </a:solidFill>
              <a:latin typeface="Arial" panose="020B0604020202020204" pitchFamily="34" charset="0"/>
              <a:cs typeface="Arial" panose="020B0604020202020204" pitchFamily="34" charset="0"/>
            </a:rPr>
            <a:t>- Đánh giá trẻ nhà trẻ có thể sử dụng kết quả đánh giá hàng ngày, đánh giá trẻ đã đạt hay chưa đạt các mục tiêu tương ứng với tháng tuổi và ghi vào Bảng kết quả đánh giá trẻ theo giai đoạn cuối độ tuổi quy định để theo dõi cũng như trao đổi với cha mẹ trẻ. </a:t>
          </a:r>
          <a:endParaRPr lang="en-US" sz="2400" dirty="0">
            <a:solidFill>
              <a:schemeClr val="tx1"/>
            </a:solidFill>
            <a:latin typeface="Arial" panose="020B0604020202020204" pitchFamily="34" charset="0"/>
            <a:cs typeface="Arial" panose="020B0604020202020204" pitchFamily="34" charset="0"/>
          </a:endParaRPr>
        </a:p>
      </dgm:t>
    </dgm:pt>
    <dgm:pt modelId="{48236114-FA6F-415F-B921-EB707EA952D8}" type="parTrans" cxnId="{6F4B064F-271F-4434-8D0F-AEA0D318650A}">
      <dgm:prSet/>
      <dgm:spPr/>
      <dgm:t>
        <a:bodyPr/>
        <a:lstStyle/>
        <a:p>
          <a:endParaRPr lang="en-US" sz="2400">
            <a:latin typeface="Arial" panose="020B0604020202020204" pitchFamily="34" charset="0"/>
            <a:cs typeface="Arial" panose="020B0604020202020204" pitchFamily="34" charset="0"/>
          </a:endParaRPr>
        </a:p>
      </dgm:t>
    </dgm:pt>
    <dgm:pt modelId="{CA2F2CB7-FB4D-4EF8-9338-9B597B744942}" type="sibTrans" cxnId="{6F4B064F-271F-4434-8D0F-AEA0D318650A}">
      <dgm:prSet custT="1"/>
      <dgm:spPr/>
      <dgm:t>
        <a:bodyPr/>
        <a:lstStyle/>
        <a:p>
          <a:endParaRPr lang="en-US" sz="2400">
            <a:latin typeface="Arial" panose="020B0604020202020204" pitchFamily="34" charset="0"/>
            <a:cs typeface="Arial" panose="020B0604020202020204" pitchFamily="34" charset="0"/>
          </a:endParaRPr>
        </a:p>
      </dgm:t>
    </dgm:pt>
    <dgm:pt modelId="{C1426810-ABFC-4E8D-97A8-FBB4E2F0892B}">
      <dgm:prSet custT="1"/>
      <dgm:spPr/>
      <dgm:t>
        <a:bodyPr/>
        <a:lstStyle/>
        <a:p>
          <a:pPr algn="just"/>
          <a:r>
            <a:rPr lang="nb-NO" sz="2400" dirty="0">
              <a:solidFill>
                <a:schemeClr val="tx1"/>
              </a:solidFill>
              <a:latin typeface="Arial" panose="020B0604020202020204" pitchFamily="34" charset="0"/>
              <a:cs typeface="Arial" panose="020B0604020202020204" pitchFamily="34" charset="0"/>
            </a:rPr>
            <a:t>- Không nhất thiết phải tổ chức buổi đánh giá riêng.</a:t>
          </a:r>
          <a:endParaRPr lang="en-US" sz="2400" dirty="0">
            <a:solidFill>
              <a:schemeClr val="tx1"/>
            </a:solidFill>
            <a:latin typeface="Arial" panose="020B0604020202020204" pitchFamily="34" charset="0"/>
            <a:cs typeface="Arial" panose="020B0604020202020204" pitchFamily="34" charset="0"/>
          </a:endParaRPr>
        </a:p>
      </dgm:t>
    </dgm:pt>
    <dgm:pt modelId="{FAEBDC34-A1B9-4B92-99A7-F1938A0FB4EB}" type="parTrans" cxnId="{97163C4E-80BC-4BE0-8A02-26F1C05E67E3}">
      <dgm:prSet/>
      <dgm:spPr/>
      <dgm:t>
        <a:bodyPr/>
        <a:lstStyle/>
        <a:p>
          <a:endParaRPr lang="en-US" sz="2400">
            <a:latin typeface="Arial" panose="020B0604020202020204" pitchFamily="34" charset="0"/>
            <a:cs typeface="Arial" panose="020B0604020202020204" pitchFamily="34" charset="0"/>
          </a:endParaRPr>
        </a:p>
      </dgm:t>
    </dgm:pt>
    <dgm:pt modelId="{ADC1EF18-C850-4FB6-AFAE-B80BBBD36592}" type="sibTrans" cxnId="{97163C4E-80BC-4BE0-8A02-26F1C05E67E3}">
      <dgm:prSet/>
      <dgm:spPr/>
      <dgm:t>
        <a:bodyPr/>
        <a:lstStyle/>
        <a:p>
          <a:endParaRPr lang="en-US" sz="2400">
            <a:latin typeface="Arial" panose="020B0604020202020204" pitchFamily="34" charset="0"/>
            <a:cs typeface="Arial" panose="020B0604020202020204" pitchFamily="34" charset="0"/>
          </a:endParaRPr>
        </a:p>
      </dgm:t>
    </dgm:pt>
    <dgm:pt modelId="{B22641FC-A3C5-4018-BE84-CBDADC77287E}" type="pres">
      <dgm:prSet presAssocID="{B8B02D52-86BA-4539-BAA9-A8893F42FE84}" presName="linearFlow" presStyleCnt="0">
        <dgm:presLayoutVars>
          <dgm:resizeHandles val="exact"/>
        </dgm:presLayoutVars>
      </dgm:prSet>
      <dgm:spPr/>
      <dgm:t>
        <a:bodyPr/>
        <a:lstStyle/>
        <a:p>
          <a:endParaRPr lang="en-US"/>
        </a:p>
      </dgm:t>
    </dgm:pt>
    <dgm:pt modelId="{15F79CFC-D312-4CA9-B197-CF00570DBD93}" type="pres">
      <dgm:prSet presAssocID="{9FF1669E-CECD-498B-A163-4614BF87FAB7}" presName="node" presStyleLbl="node1" presStyleIdx="0" presStyleCnt="2" custScaleX="121411" custLinFactNeighborY="17399">
        <dgm:presLayoutVars>
          <dgm:bulletEnabled val="1"/>
        </dgm:presLayoutVars>
      </dgm:prSet>
      <dgm:spPr/>
      <dgm:t>
        <a:bodyPr/>
        <a:lstStyle/>
        <a:p>
          <a:endParaRPr lang="en-US"/>
        </a:p>
      </dgm:t>
    </dgm:pt>
    <dgm:pt modelId="{43FE9A38-8AFE-4329-B537-3511F72883A5}" type="pres">
      <dgm:prSet presAssocID="{CA2F2CB7-FB4D-4EF8-9338-9B597B744942}" presName="sibTrans" presStyleLbl="sibTrans2D1" presStyleIdx="0" presStyleCnt="1"/>
      <dgm:spPr/>
      <dgm:t>
        <a:bodyPr/>
        <a:lstStyle/>
        <a:p>
          <a:endParaRPr lang="en-US"/>
        </a:p>
      </dgm:t>
    </dgm:pt>
    <dgm:pt modelId="{728283AB-BB22-48FD-8F20-28546777BB3F}" type="pres">
      <dgm:prSet presAssocID="{CA2F2CB7-FB4D-4EF8-9338-9B597B744942}" presName="connectorText" presStyleLbl="sibTrans2D1" presStyleIdx="0" presStyleCnt="1"/>
      <dgm:spPr/>
      <dgm:t>
        <a:bodyPr/>
        <a:lstStyle/>
        <a:p>
          <a:endParaRPr lang="en-US"/>
        </a:p>
      </dgm:t>
    </dgm:pt>
    <dgm:pt modelId="{077165B7-F8AE-4F1D-BEAC-8E0948618389}" type="pres">
      <dgm:prSet presAssocID="{C1426810-ABFC-4E8D-97A8-FBB4E2F0892B}" presName="node" presStyleLbl="node1" presStyleIdx="1" presStyleCnt="2" custScaleX="121411" custScaleY="58628">
        <dgm:presLayoutVars>
          <dgm:bulletEnabled val="1"/>
        </dgm:presLayoutVars>
      </dgm:prSet>
      <dgm:spPr/>
      <dgm:t>
        <a:bodyPr/>
        <a:lstStyle/>
        <a:p>
          <a:endParaRPr lang="en-US"/>
        </a:p>
      </dgm:t>
    </dgm:pt>
  </dgm:ptLst>
  <dgm:cxnLst>
    <dgm:cxn modelId="{F476F301-B473-42F8-B802-57AB6BE793E5}" type="presOf" srcId="{9FF1669E-CECD-498B-A163-4614BF87FAB7}" destId="{15F79CFC-D312-4CA9-B197-CF00570DBD93}" srcOrd="0" destOrd="0" presId="urn:microsoft.com/office/officeart/2005/8/layout/process2"/>
    <dgm:cxn modelId="{AE6C6EB4-09AF-49CD-936E-A868A5B2A8B3}" type="presOf" srcId="{CA2F2CB7-FB4D-4EF8-9338-9B597B744942}" destId="{43FE9A38-8AFE-4329-B537-3511F72883A5}" srcOrd="0" destOrd="0" presId="urn:microsoft.com/office/officeart/2005/8/layout/process2"/>
    <dgm:cxn modelId="{97163C4E-80BC-4BE0-8A02-26F1C05E67E3}" srcId="{B8B02D52-86BA-4539-BAA9-A8893F42FE84}" destId="{C1426810-ABFC-4E8D-97A8-FBB4E2F0892B}" srcOrd="1" destOrd="0" parTransId="{FAEBDC34-A1B9-4B92-99A7-F1938A0FB4EB}" sibTransId="{ADC1EF18-C850-4FB6-AFAE-B80BBBD36592}"/>
    <dgm:cxn modelId="{5A7A206C-D36E-4F36-9AB9-9473F3E78C12}" type="presOf" srcId="{B8B02D52-86BA-4539-BAA9-A8893F42FE84}" destId="{B22641FC-A3C5-4018-BE84-CBDADC77287E}" srcOrd="0" destOrd="0" presId="urn:microsoft.com/office/officeart/2005/8/layout/process2"/>
    <dgm:cxn modelId="{DC083699-02A7-481A-B85E-38FB08F75791}" type="presOf" srcId="{C1426810-ABFC-4E8D-97A8-FBB4E2F0892B}" destId="{077165B7-F8AE-4F1D-BEAC-8E0948618389}" srcOrd="0" destOrd="0" presId="urn:microsoft.com/office/officeart/2005/8/layout/process2"/>
    <dgm:cxn modelId="{6F4B064F-271F-4434-8D0F-AEA0D318650A}" srcId="{B8B02D52-86BA-4539-BAA9-A8893F42FE84}" destId="{9FF1669E-CECD-498B-A163-4614BF87FAB7}" srcOrd="0" destOrd="0" parTransId="{48236114-FA6F-415F-B921-EB707EA952D8}" sibTransId="{CA2F2CB7-FB4D-4EF8-9338-9B597B744942}"/>
    <dgm:cxn modelId="{1319529C-0CA2-4974-8400-322E68234B43}" type="presOf" srcId="{CA2F2CB7-FB4D-4EF8-9338-9B597B744942}" destId="{728283AB-BB22-48FD-8F20-28546777BB3F}" srcOrd="1" destOrd="0" presId="urn:microsoft.com/office/officeart/2005/8/layout/process2"/>
    <dgm:cxn modelId="{7ED17A37-F0AC-4D5D-A45B-230E1BC08B4A}" type="presParOf" srcId="{B22641FC-A3C5-4018-BE84-CBDADC77287E}" destId="{15F79CFC-D312-4CA9-B197-CF00570DBD93}" srcOrd="0" destOrd="0" presId="urn:microsoft.com/office/officeart/2005/8/layout/process2"/>
    <dgm:cxn modelId="{A0F6E4D6-ED63-4961-8E95-80FA9D8CDB3B}" type="presParOf" srcId="{B22641FC-A3C5-4018-BE84-CBDADC77287E}" destId="{43FE9A38-8AFE-4329-B537-3511F72883A5}" srcOrd="1" destOrd="0" presId="urn:microsoft.com/office/officeart/2005/8/layout/process2"/>
    <dgm:cxn modelId="{87C35944-47B4-496E-8CAE-056E2C0D65E4}" type="presParOf" srcId="{43FE9A38-8AFE-4329-B537-3511F72883A5}" destId="{728283AB-BB22-48FD-8F20-28546777BB3F}" srcOrd="0" destOrd="0" presId="urn:microsoft.com/office/officeart/2005/8/layout/process2"/>
    <dgm:cxn modelId="{0D2EBD6F-ECA7-42EE-9C0A-A84515F7430B}" type="presParOf" srcId="{B22641FC-A3C5-4018-BE84-CBDADC77287E}" destId="{077165B7-F8AE-4F1D-BEAC-8E0948618389}" srcOrd="2"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B02D52-86BA-4539-BAA9-A8893F42FE84}" type="doc">
      <dgm:prSet loTypeId="urn:microsoft.com/office/officeart/2005/8/layout/process2" loCatId="process" qsTypeId="urn:microsoft.com/office/officeart/2005/8/quickstyle/3d1" qsCatId="3D" csTypeId="urn:microsoft.com/office/officeart/2005/8/colors/colorful4" csCatId="colorful" phldr="1"/>
      <dgm:spPr/>
      <dgm:t>
        <a:bodyPr/>
        <a:lstStyle/>
        <a:p>
          <a:endParaRPr lang="en-US"/>
        </a:p>
      </dgm:t>
    </dgm:pt>
    <dgm:pt modelId="{9FF1669E-CECD-498B-A163-4614BF87FAB7}">
      <dgm:prSet custT="1"/>
      <dgm:spPr>
        <a:solidFill>
          <a:srgbClr val="59DFF1"/>
        </a:solidFill>
      </dgm:spPr>
      <dgm:t>
        <a:bodyPr/>
        <a:lstStyle/>
        <a:p>
          <a:pPr algn="just"/>
          <a:r>
            <a:rPr lang="nb-NO" sz="2800" dirty="0" smtClean="0">
              <a:solidFill>
                <a:schemeClr val="tx1"/>
              </a:solidFill>
              <a:latin typeface="Arial" panose="020B0604020202020204" pitchFamily="34" charset="0"/>
              <a:cs typeface="Arial" panose="020B0604020202020204" pitchFamily="34" charset="0"/>
            </a:rPr>
            <a:t>- </a:t>
          </a:r>
          <a:r>
            <a:rPr lang="it-IT" sz="2800" dirty="0" smtClean="0">
              <a:solidFill>
                <a:schemeClr val="tx1"/>
              </a:solidFill>
            </a:rPr>
            <a:t>Giáo viên có thể sử dụng kết quả đánh giá trẻ hằng ngày làm cơ sở </a:t>
          </a:r>
          <a:br>
            <a:rPr lang="it-IT" sz="2800" dirty="0" smtClean="0">
              <a:solidFill>
                <a:schemeClr val="tx1"/>
              </a:solidFill>
            </a:rPr>
          </a:br>
          <a:r>
            <a:rPr lang="it-IT" sz="2800" dirty="0" smtClean="0">
              <a:solidFill>
                <a:schemeClr val="tx1"/>
              </a:solidFill>
            </a:rPr>
            <a:t>đánh giá theo chủ đề/tháng. </a:t>
          </a:r>
          <a:endParaRPr lang="en-US" sz="2800" dirty="0">
            <a:solidFill>
              <a:schemeClr val="tx1"/>
            </a:solidFill>
            <a:latin typeface="Arial" panose="020B0604020202020204" pitchFamily="34" charset="0"/>
            <a:cs typeface="Arial" panose="020B0604020202020204" pitchFamily="34" charset="0"/>
          </a:endParaRPr>
        </a:p>
      </dgm:t>
    </dgm:pt>
    <dgm:pt modelId="{48236114-FA6F-415F-B921-EB707EA952D8}" type="parTrans" cxnId="{6F4B064F-271F-4434-8D0F-AEA0D318650A}">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CA2F2CB7-FB4D-4EF8-9338-9B597B744942}" type="sibTrans" cxnId="{6F4B064F-271F-4434-8D0F-AEA0D318650A}">
      <dgm:prSet custT="1"/>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C1426810-ABFC-4E8D-97A8-FBB4E2F0892B}">
      <dgm:prSet custT="1"/>
      <dgm:spPr>
        <a:solidFill>
          <a:schemeClr val="accent5">
            <a:lumMod val="40000"/>
            <a:lumOff val="60000"/>
          </a:schemeClr>
        </a:solidFill>
      </dgm:spPr>
      <dgm:t>
        <a:bodyPr/>
        <a:lstStyle/>
        <a:p>
          <a:pPr algn="just"/>
          <a:r>
            <a:rPr lang="nb-NO" sz="2800" dirty="0" smtClean="0">
              <a:solidFill>
                <a:schemeClr val="tx1"/>
              </a:solidFill>
              <a:latin typeface="Arial" panose="020B0604020202020204" pitchFamily="34" charset="0"/>
              <a:cs typeface="Arial" panose="020B0604020202020204" pitchFamily="34" charset="0"/>
            </a:rPr>
            <a:t>- </a:t>
          </a:r>
          <a:r>
            <a:rPr lang="it-IT" sz="2800" dirty="0" smtClean="0">
              <a:solidFill>
                <a:schemeClr val="tx1"/>
              </a:solidFill>
            </a:rPr>
            <a:t>Kết quả đánh giá sự phát triển của trẻ cuối chủ đề/tháng được giáo viên theo dõi, tổng hợp và ghi vào Bảng đánh giá sự phát triển của trẻ.</a:t>
          </a:r>
          <a:endParaRPr lang="en-US" sz="2800" dirty="0" smtClean="0">
            <a:solidFill>
              <a:schemeClr val="tx1"/>
            </a:solidFill>
          </a:endParaRPr>
        </a:p>
      </dgm:t>
    </dgm:pt>
    <dgm:pt modelId="{FAEBDC34-A1B9-4B92-99A7-F1938A0FB4EB}" type="parTrans" cxnId="{97163C4E-80BC-4BE0-8A02-26F1C05E67E3}">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ADC1EF18-C850-4FB6-AFAE-B80BBBD36592}" type="sibTrans" cxnId="{97163C4E-80BC-4BE0-8A02-26F1C05E67E3}">
      <dgm:prSet/>
      <dgm:spPr/>
      <dgm:t>
        <a:bodyPr/>
        <a:lstStyle/>
        <a:p>
          <a:endParaRPr lang="en-US" sz="2800">
            <a:solidFill>
              <a:schemeClr val="tx1"/>
            </a:solidFill>
            <a:latin typeface="Arial" panose="020B0604020202020204" pitchFamily="34" charset="0"/>
            <a:cs typeface="Arial" panose="020B0604020202020204" pitchFamily="34" charset="0"/>
          </a:endParaRPr>
        </a:p>
      </dgm:t>
    </dgm:pt>
    <dgm:pt modelId="{B22641FC-A3C5-4018-BE84-CBDADC77287E}" type="pres">
      <dgm:prSet presAssocID="{B8B02D52-86BA-4539-BAA9-A8893F42FE84}" presName="linearFlow" presStyleCnt="0">
        <dgm:presLayoutVars>
          <dgm:resizeHandles val="exact"/>
        </dgm:presLayoutVars>
      </dgm:prSet>
      <dgm:spPr/>
      <dgm:t>
        <a:bodyPr/>
        <a:lstStyle/>
        <a:p>
          <a:endParaRPr lang="en-US"/>
        </a:p>
      </dgm:t>
    </dgm:pt>
    <dgm:pt modelId="{15F79CFC-D312-4CA9-B197-CF00570DBD93}" type="pres">
      <dgm:prSet presAssocID="{9FF1669E-CECD-498B-A163-4614BF87FAB7}" presName="node" presStyleLbl="node1" presStyleIdx="0" presStyleCnt="2" custScaleX="121411" custScaleY="48400" custLinFactNeighborX="-222" custLinFactNeighborY="23892">
        <dgm:presLayoutVars>
          <dgm:bulletEnabled val="1"/>
        </dgm:presLayoutVars>
      </dgm:prSet>
      <dgm:spPr/>
      <dgm:t>
        <a:bodyPr/>
        <a:lstStyle/>
        <a:p>
          <a:endParaRPr lang="en-US"/>
        </a:p>
      </dgm:t>
    </dgm:pt>
    <dgm:pt modelId="{43FE9A38-8AFE-4329-B537-3511F72883A5}" type="pres">
      <dgm:prSet presAssocID="{CA2F2CB7-FB4D-4EF8-9338-9B597B744942}" presName="sibTrans" presStyleLbl="sibTrans2D1" presStyleIdx="0" presStyleCnt="1"/>
      <dgm:spPr/>
      <dgm:t>
        <a:bodyPr/>
        <a:lstStyle/>
        <a:p>
          <a:endParaRPr lang="en-US"/>
        </a:p>
      </dgm:t>
    </dgm:pt>
    <dgm:pt modelId="{728283AB-BB22-48FD-8F20-28546777BB3F}" type="pres">
      <dgm:prSet presAssocID="{CA2F2CB7-FB4D-4EF8-9338-9B597B744942}" presName="connectorText" presStyleLbl="sibTrans2D1" presStyleIdx="0" presStyleCnt="1"/>
      <dgm:spPr/>
      <dgm:t>
        <a:bodyPr/>
        <a:lstStyle/>
        <a:p>
          <a:endParaRPr lang="en-US"/>
        </a:p>
      </dgm:t>
    </dgm:pt>
    <dgm:pt modelId="{077165B7-F8AE-4F1D-BEAC-8E0948618389}" type="pres">
      <dgm:prSet presAssocID="{C1426810-ABFC-4E8D-97A8-FBB4E2F0892B}" presName="node" presStyleLbl="node1" presStyleIdx="1" presStyleCnt="2" custScaleX="121411" custScaleY="58628">
        <dgm:presLayoutVars>
          <dgm:bulletEnabled val="1"/>
        </dgm:presLayoutVars>
      </dgm:prSet>
      <dgm:spPr/>
      <dgm:t>
        <a:bodyPr/>
        <a:lstStyle/>
        <a:p>
          <a:endParaRPr lang="en-US"/>
        </a:p>
      </dgm:t>
    </dgm:pt>
  </dgm:ptLst>
  <dgm:cxnLst>
    <dgm:cxn modelId="{6F4B064F-271F-4434-8D0F-AEA0D318650A}" srcId="{B8B02D52-86BA-4539-BAA9-A8893F42FE84}" destId="{9FF1669E-CECD-498B-A163-4614BF87FAB7}" srcOrd="0" destOrd="0" parTransId="{48236114-FA6F-415F-B921-EB707EA952D8}" sibTransId="{CA2F2CB7-FB4D-4EF8-9338-9B597B744942}"/>
    <dgm:cxn modelId="{6DC8A267-732F-42A1-B55C-3D0A4B354575}" type="presOf" srcId="{CA2F2CB7-FB4D-4EF8-9338-9B597B744942}" destId="{43FE9A38-8AFE-4329-B537-3511F72883A5}" srcOrd="0" destOrd="0" presId="urn:microsoft.com/office/officeart/2005/8/layout/process2"/>
    <dgm:cxn modelId="{E2D06A6F-DBC5-421D-A54C-ED9139BA1019}" type="presOf" srcId="{C1426810-ABFC-4E8D-97A8-FBB4E2F0892B}" destId="{077165B7-F8AE-4F1D-BEAC-8E0948618389}" srcOrd="0" destOrd="0" presId="urn:microsoft.com/office/officeart/2005/8/layout/process2"/>
    <dgm:cxn modelId="{97163C4E-80BC-4BE0-8A02-26F1C05E67E3}" srcId="{B8B02D52-86BA-4539-BAA9-A8893F42FE84}" destId="{C1426810-ABFC-4E8D-97A8-FBB4E2F0892B}" srcOrd="1" destOrd="0" parTransId="{FAEBDC34-A1B9-4B92-99A7-F1938A0FB4EB}" sibTransId="{ADC1EF18-C850-4FB6-AFAE-B80BBBD36592}"/>
    <dgm:cxn modelId="{5B3CFC4E-D5F7-4393-9FB9-0ECDAB197F15}" type="presOf" srcId="{B8B02D52-86BA-4539-BAA9-A8893F42FE84}" destId="{B22641FC-A3C5-4018-BE84-CBDADC77287E}" srcOrd="0" destOrd="0" presId="urn:microsoft.com/office/officeart/2005/8/layout/process2"/>
    <dgm:cxn modelId="{7C1AF2B5-D7AD-40BC-B4B1-E968DBEE57D1}" type="presOf" srcId="{CA2F2CB7-FB4D-4EF8-9338-9B597B744942}" destId="{728283AB-BB22-48FD-8F20-28546777BB3F}" srcOrd="1" destOrd="0" presId="urn:microsoft.com/office/officeart/2005/8/layout/process2"/>
    <dgm:cxn modelId="{AED93F4C-26D5-4331-8195-615B0E175DB5}" type="presOf" srcId="{9FF1669E-CECD-498B-A163-4614BF87FAB7}" destId="{15F79CFC-D312-4CA9-B197-CF00570DBD93}" srcOrd="0" destOrd="0" presId="urn:microsoft.com/office/officeart/2005/8/layout/process2"/>
    <dgm:cxn modelId="{746633F3-E6B0-4CF3-A9E1-E856D4DBB340}" type="presParOf" srcId="{B22641FC-A3C5-4018-BE84-CBDADC77287E}" destId="{15F79CFC-D312-4CA9-B197-CF00570DBD93}" srcOrd="0" destOrd="0" presId="urn:microsoft.com/office/officeart/2005/8/layout/process2"/>
    <dgm:cxn modelId="{55820332-6547-47E8-B256-65742811BBB5}" type="presParOf" srcId="{B22641FC-A3C5-4018-BE84-CBDADC77287E}" destId="{43FE9A38-8AFE-4329-B537-3511F72883A5}" srcOrd="1" destOrd="0" presId="urn:microsoft.com/office/officeart/2005/8/layout/process2"/>
    <dgm:cxn modelId="{C09481B4-2879-4BAD-87EF-4987610B60A8}" type="presParOf" srcId="{43FE9A38-8AFE-4329-B537-3511F72883A5}" destId="{728283AB-BB22-48FD-8F20-28546777BB3F}" srcOrd="0" destOrd="0" presId="urn:microsoft.com/office/officeart/2005/8/layout/process2"/>
    <dgm:cxn modelId="{DB339783-F23D-4FF8-920F-0610E1EAB0F1}" type="presParOf" srcId="{B22641FC-A3C5-4018-BE84-CBDADC77287E}" destId="{077165B7-F8AE-4F1D-BEAC-8E0948618389}"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7BF69-382C-47BA-BA14-197A998D1E05}">
      <dsp:nvSpPr>
        <dsp:cNvPr id="0" name=""/>
        <dsp:cNvSpPr/>
      </dsp:nvSpPr>
      <dsp:spPr>
        <a:xfrm>
          <a:off x="-5662997" y="-866872"/>
          <a:ext cx="6742308" cy="6742308"/>
        </a:xfrm>
        <a:prstGeom prst="blockArc">
          <a:avLst>
            <a:gd name="adj1" fmla="val 18900000"/>
            <a:gd name="adj2" fmla="val 2700000"/>
            <a:gd name="adj3" fmla="val 32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AD7BF5-1A88-4080-BFE6-97505BE74FD8}">
      <dsp:nvSpPr>
        <dsp:cNvPr id="0" name=""/>
        <dsp:cNvSpPr/>
      </dsp:nvSpPr>
      <dsp:spPr>
        <a:xfrm>
          <a:off x="471821" y="312935"/>
          <a:ext cx="10100673" cy="6262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102" tIns="60960" rIns="60960" bIns="60960" numCol="1" spcCol="1270" anchor="ctr" anchorCtr="0">
          <a:noAutofit/>
        </a:bodyPr>
        <a:lstStyle/>
        <a:p>
          <a:pPr lvl="0" algn="l" defTabSz="1066800">
            <a:lnSpc>
              <a:spcPct val="90000"/>
            </a:lnSpc>
            <a:spcBef>
              <a:spcPct val="0"/>
            </a:spcBef>
            <a:spcAft>
              <a:spcPct val="35000"/>
            </a:spcAft>
            <a:buFont typeface="Times New Roman" panose="02020603050405020304" pitchFamily="18" charset="0"/>
            <a:buChar char="-"/>
          </a:pPr>
          <a:r>
            <a:rPr lang="en-US" sz="2400" kern="1200" dirty="0" err="1" smtClean="0">
              <a:solidFill>
                <a:schemeClr val="tx1"/>
              </a:solidFill>
              <a:latin typeface="Arial" panose="020B0604020202020204" pitchFamily="34" charset="0"/>
              <a:cs typeface="Arial" panose="020B0604020202020204" pitchFamily="34" charset="0"/>
            </a:rPr>
            <a:t>Các</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căn</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cứ</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thực</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hiện</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đánh</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giá</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sự</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phát</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triển</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của</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trẻ</a:t>
          </a:r>
          <a:r>
            <a:rPr lang="en-US" sz="2400" kern="1200" dirty="0" smtClean="0">
              <a:solidFill>
                <a:schemeClr val="tx1"/>
              </a:solidFill>
              <a:latin typeface="Arial" panose="020B0604020202020204" pitchFamily="34" charset="0"/>
              <a:cs typeface="Arial" panose="020B0604020202020204" pitchFamily="34" charset="0"/>
            </a:rPr>
            <a:t> </a:t>
          </a:r>
          <a:endParaRPr lang="en-US" sz="2400" kern="1200" dirty="0">
            <a:solidFill>
              <a:schemeClr val="tx1"/>
            </a:solidFill>
            <a:latin typeface="Arial" panose="020B0604020202020204" pitchFamily="34" charset="0"/>
            <a:cs typeface="Arial" panose="020B0604020202020204" pitchFamily="34" charset="0"/>
          </a:endParaRPr>
        </a:p>
      </dsp:txBody>
      <dsp:txXfrm>
        <a:off x="471821" y="312935"/>
        <a:ext cx="10100673" cy="626270"/>
      </dsp:txXfrm>
    </dsp:sp>
    <dsp:sp modelId="{D253A32F-CC3A-4ECB-8E7E-F13F763DD7C8}">
      <dsp:nvSpPr>
        <dsp:cNvPr id="0" name=""/>
        <dsp:cNvSpPr/>
      </dsp:nvSpPr>
      <dsp:spPr>
        <a:xfrm>
          <a:off x="80402" y="234651"/>
          <a:ext cx="782838" cy="7828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3A7F08-EE2E-463B-933B-31ECAA7DC084}">
      <dsp:nvSpPr>
        <dsp:cNvPr id="0" name=""/>
        <dsp:cNvSpPr/>
      </dsp:nvSpPr>
      <dsp:spPr>
        <a:xfrm>
          <a:off x="920588" y="1252040"/>
          <a:ext cx="9651906" cy="626270"/>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102" tIns="60960" rIns="60960" bIns="60960" numCol="1" spcCol="1270" anchor="ctr" anchorCtr="0">
          <a:noAutofit/>
        </a:bodyPr>
        <a:lstStyle/>
        <a:p>
          <a:pPr lvl="0" algn="l" defTabSz="1066800">
            <a:lnSpc>
              <a:spcPct val="90000"/>
            </a:lnSpc>
            <a:spcBef>
              <a:spcPct val="0"/>
            </a:spcBef>
            <a:spcAft>
              <a:spcPct val="35000"/>
            </a:spcAft>
            <a:buFont typeface="Times New Roman" panose="02020603050405020304" pitchFamily="18" charset="0"/>
            <a:buChar char="-"/>
          </a:pPr>
          <a:r>
            <a:rPr lang="en-US" sz="2400" kern="1200" smtClean="0">
              <a:solidFill>
                <a:schemeClr val="tx1"/>
              </a:solidFill>
              <a:latin typeface="Arial" panose="020B0604020202020204" pitchFamily="34" charset="0"/>
              <a:cs typeface="Arial" panose="020B0604020202020204" pitchFamily="34" charset="0"/>
            </a:rPr>
            <a:t>Ý nghĩa của việc đánh giá trẻ</a:t>
          </a:r>
          <a:endParaRPr lang="en-US" sz="2400" kern="1200" dirty="0">
            <a:solidFill>
              <a:schemeClr val="tx1"/>
            </a:solidFill>
            <a:latin typeface="Arial" panose="020B0604020202020204" pitchFamily="34" charset="0"/>
            <a:cs typeface="Arial" panose="020B0604020202020204" pitchFamily="34" charset="0"/>
          </a:endParaRPr>
        </a:p>
      </dsp:txBody>
      <dsp:txXfrm>
        <a:off x="920588" y="1252040"/>
        <a:ext cx="9651906" cy="626270"/>
      </dsp:txXfrm>
    </dsp:sp>
    <dsp:sp modelId="{E087AB76-0053-4FE3-800A-1598A8FEA558}">
      <dsp:nvSpPr>
        <dsp:cNvPr id="0" name=""/>
        <dsp:cNvSpPr/>
      </dsp:nvSpPr>
      <dsp:spPr>
        <a:xfrm>
          <a:off x="529169" y="1173756"/>
          <a:ext cx="782838" cy="782838"/>
        </a:xfrm>
        <a:prstGeom prst="ellipse">
          <a:avLst/>
        </a:prstGeom>
        <a:solidFill>
          <a:schemeClr val="lt1">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A8F899-000D-4BAA-BCE0-927A5F3DA7FE}">
      <dsp:nvSpPr>
        <dsp:cNvPr id="0" name=""/>
        <dsp:cNvSpPr/>
      </dsp:nvSpPr>
      <dsp:spPr>
        <a:xfrm>
          <a:off x="1058324" y="2191146"/>
          <a:ext cx="9514170" cy="626270"/>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102" tIns="60960" rIns="60960" bIns="60960" numCol="1" spcCol="1270" anchor="ctr" anchorCtr="0">
          <a:noAutofit/>
        </a:bodyPr>
        <a:lstStyle/>
        <a:p>
          <a:pPr lvl="0" algn="l" defTabSz="1066800">
            <a:lnSpc>
              <a:spcPct val="90000"/>
            </a:lnSpc>
            <a:spcBef>
              <a:spcPct val="0"/>
            </a:spcBef>
            <a:spcAft>
              <a:spcPct val="35000"/>
            </a:spcAft>
            <a:buFont typeface="Times New Roman" panose="02020603050405020304" pitchFamily="18" charset="0"/>
            <a:buChar char="-"/>
          </a:pPr>
          <a:r>
            <a:rPr lang="en-US" sz="2400" kern="1200" smtClean="0">
              <a:solidFill>
                <a:schemeClr val="tx1"/>
              </a:solidFill>
              <a:latin typeface="Arial" panose="020B0604020202020204" pitchFamily="34" charset="0"/>
              <a:cs typeface="Arial" panose="020B0604020202020204" pitchFamily="34" charset="0"/>
            </a:rPr>
            <a:t>Các hình thức đánh giá trẻ</a:t>
          </a:r>
          <a:endParaRPr lang="en-US" sz="2400" kern="1200" dirty="0">
            <a:solidFill>
              <a:schemeClr val="tx1"/>
            </a:solidFill>
            <a:latin typeface="Arial" panose="020B0604020202020204" pitchFamily="34" charset="0"/>
            <a:cs typeface="Arial" panose="020B0604020202020204" pitchFamily="34" charset="0"/>
          </a:endParaRPr>
        </a:p>
      </dsp:txBody>
      <dsp:txXfrm>
        <a:off x="1058324" y="2191146"/>
        <a:ext cx="9514170" cy="626270"/>
      </dsp:txXfrm>
    </dsp:sp>
    <dsp:sp modelId="{44D0A1E9-253E-48D3-A8C1-97D58BD094A2}">
      <dsp:nvSpPr>
        <dsp:cNvPr id="0" name=""/>
        <dsp:cNvSpPr/>
      </dsp:nvSpPr>
      <dsp:spPr>
        <a:xfrm>
          <a:off x="666905" y="2112862"/>
          <a:ext cx="782838" cy="782838"/>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1D7FF-F50D-4090-8E42-0A3D26B4EB9E}">
      <dsp:nvSpPr>
        <dsp:cNvPr id="0" name=""/>
        <dsp:cNvSpPr/>
      </dsp:nvSpPr>
      <dsp:spPr>
        <a:xfrm>
          <a:off x="920588" y="3130251"/>
          <a:ext cx="9651906" cy="626270"/>
        </a:xfrm>
        <a:prstGeom prst="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102" tIns="60960" rIns="60960" bIns="60960" numCol="1" spcCol="1270" anchor="ctr" anchorCtr="0">
          <a:noAutofit/>
        </a:bodyPr>
        <a:lstStyle/>
        <a:p>
          <a:pPr lvl="0" algn="l" defTabSz="1066800">
            <a:lnSpc>
              <a:spcPct val="90000"/>
            </a:lnSpc>
            <a:spcBef>
              <a:spcPct val="0"/>
            </a:spcBef>
            <a:spcAft>
              <a:spcPct val="35000"/>
            </a:spcAft>
            <a:buFont typeface="Times New Roman" panose="02020603050405020304" pitchFamily="18" charset="0"/>
            <a:buChar char="-"/>
          </a:pPr>
          <a:r>
            <a:rPr lang="en-US" sz="2400" kern="1200" smtClean="0">
              <a:solidFill>
                <a:schemeClr val="tx1"/>
              </a:solidFill>
              <a:latin typeface="Arial" panose="020B0604020202020204" pitchFamily="34" charset="0"/>
              <a:cs typeface="Arial" panose="020B0604020202020204" pitchFamily="34" charset="0"/>
            </a:rPr>
            <a:t>Mục đích, nội dung các hình thức đánh giá trẻ (Nhà trẻ, mẫu giáo)</a:t>
          </a:r>
          <a:endParaRPr lang="en-US" sz="2400" kern="1200" dirty="0">
            <a:solidFill>
              <a:schemeClr val="tx1"/>
            </a:solidFill>
            <a:latin typeface="Arial" panose="020B0604020202020204" pitchFamily="34" charset="0"/>
            <a:cs typeface="Arial" panose="020B0604020202020204" pitchFamily="34" charset="0"/>
          </a:endParaRPr>
        </a:p>
      </dsp:txBody>
      <dsp:txXfrm>
        <a:off x="920588" y="3130251"/>
        <a:ext cx="9651906" cy="626270"/>
      </dsp:txXfrm>
    </dsp:sp>
    <dsp:sp modelId="{D9613B21-5265-466E-9059-5ADBD26F4E21}">
      <dsp:nvSpPr>
        <dsp:cNvPr id="0" name=""/>
        <dsp:cNvSpPr/>
      </dsp:nvSpPr>
      <dsp:spPr>
        <a:xfrm>
          <a:off x="529169" y="3051967"/>
          <a:ext cx="782838" cy="782838"/>
        </a:xfrm>
        <a:prstGeom prst="ellipse">
          <a:avLst/>
        </a:prstGeom>
        <a:solidFill>
          <a:schemeClr val="lt1">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D51364-9007-4E47-A7FA-43F4C7FE6510}">
      <dsp:nvSpPr>
        <dsp:cNvPr id="0" name=""/>
        <dsp:cNvSpPr/>
      </dsp:nvSpPr>
      <dsp:spPr>
        <a:xfrm>
          <a:off x="471821" y="4069357"/>
          <a:ext cx="10100673" cy="626270"/>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102" tIns="60960" rIns="60960" bIns="60960" numCol="1" spcCol="1270" anchor="ctr" anchorCtr="0">
          <a:noAutofit/>
        </a:bodyPr>
        <a:lstStyle/>
        <a:p>
          <a:pPr lvl="0" algn="l" defTabSz="1066800">
            <a:lnSpc>
              <a:spcPct val="90000"/>
            </a:lnSpc>
            <a:spcBef>
              <a:spcPct val="0"/>
            </a:spcBef>
            <a:spcAft>
              <a:spcPct val="35000"/>
            </a:spcAft>
            <a:buFont typeface="Times New Roman" panose="02020603050405020304" pitchFamily="18" charset="0"/>
            <a:buChar char="-"/>
          </a:pPr>
          <a:r>
            <a:rPr lang="en-US" sz="2400" kern="1200" smtClean="0">
              <a:solidFill>
                <a:schemeClr val="tx1"/>
              </a:solidFill>
              <a:latin typeface="Arial" panose="020B0604020202020204" pitchFamily="34" charset="0"/>
              <a:cs typeface="Arial" panose="020B0604020202020204" pitchFamily="34" charset="0"/>
            </a:rPr>
            <a:t>Phương pháp đánh giá </a:t>
          </a:r>
          <a:endParaRPr lang="en-US" sz="2400" kern="1200" dirty="0">
            <a:solidFill>
              <a:schemeClr val="tx1"/>
            </a:solidFill>
            <a:latin typeface="Arial" panose="020B0604020202020204" pitchFamily="34" charset="0"/>
            <a:cs typeface="Arial" panose="020B0604020202020204" pitchFamily="34" charset="0"/>
          </a:endParaRPr>
        </a:p>
      </dsp:txBody>
      <dsp:txXfrm>
        <a:off x="471821" y="4069357"/>
        <a:ext cx="10100673" cy="626270"/>
      </dsp:txXfrm>
    </dsp:sp>
    <dsp:sp modelId="{E58B7CB9-DAD9-48D5-BD74-8EAED7AE72BC}">
      <dsp:nvSpPr>
        <dsp:cNvPr id="0" name=""/>
        <dsp:cNvSpPr/>
      </dsp:nvSpPr>
      <dsp:spPr>
        <a:xfrm>
          <a:off x="80402" y="3991073"/>
          <a:ext cx="782838" cy="782838"/>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F4CF3-ECB0-43E3-ADD3-B4D5687B07E6}">
      <dsp:nvSpPr>
        <dsp:cNvPr id="0" name=""/>
        <dsp:cNvSpPr/>
      </dsp:nvSpPr>
      <dsp:spPr>
        <a:xfrm>
          <a:off x="5606" y="0"/>
          <a:ext cx="11471855" cy="5403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căn</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cứ</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thực</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hiện</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đánh</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sự</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phát</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triển</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trẻ</a:t>
          </a:r>
          <a:endParaRPr lang="en-US" sz="32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lvl="0" algn="l" defTabSz="1422400">
            <a:lnSpc>
              <a:spcPct val="90000"/>
            </a:lnSpc>
            <a:spcBef>
              <a:spcPct val="0"/>
            </a:spcBef>
            <a:spcAft>
              <a:spcPct val="35000"/>
            </a:spcAft>
          </a:pPr>
          <a:endParaRPr lang="en-US" sz="1600" b="1" kern="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l" defTabSz="1289050">
            <a:lnSpc>
              <a:spcPct val="90000"/>
            </a:lnSpc>
            <a:spcBef>
              <a:spcPct val="0"/>
            </a:spcBef>
            <a:spcAft>
              <a:spcPct val="15000"/>
            </a:spcAft>
            <a:buFont typeface="Wingdings" panose="05000000000000000000" pitchFamily="2" charset="2"/>
            <a:buChar char="••"/>
          </a:pPr>
          <a:r>
            <a:rPr lang="en-US" sz="2900" kern="1200" dirty="0"/>
            <a:t> </a:t>
          </a:r>
          <a:r>
            <a:rPr lang="en-US" sz="2900" kern="1200" dirty="0" err="1"/>
            <a:t>Văn</a:t>
          </a:r>
          <a:r>
            <a:rPr lang="en-US" sz="2900" kern="1200" dirty="0"/>
            <a:t> </a:t>
          </a:r>
          <a:r>
            <a:rPr lang="en-US" sz="2900" kern="1200" dirty="0" err="1"/>
            <a:t>bản</a:t>
          </a:r>
          <a:r>
            <a:rPr lang="en-US" sz="2900" kern="1200" dirty="0"/>
            <a:t> </a:t>
          </a:r>
          <a:r>
            <a:rPr lang="en-US" sz="2900" kern="1200" dirty="0" err="1"/>
            <a:t>hợp</a:t>
          </a:r>
          <a:r>
            <a:rPr lang="en-US" sz="2900" kern="1200" dirty="0"/>
            <a:t> </a:t>
          </a:r>
          <a:r>
            <a:rPr lang="en-US" sz="2900" kern="1200" dirty="0" err="1"/>
            <a:t>nhất</a:t>
          </a:r>
          <a:r>
            <a:rPr lang="en-US" sz="2900" kern="1200" dirty="0"/>
            <a:t> 01/VBHN-BGDĐT </a:t>
          </a:r>
          <a:r>
            <a:rPr lang="en-US" sz="2900" kern="1200" dirty="0" err="1"/>
            <a:t>ngày</a:t>
          </a:r>
          <a:r>
            <a:rPr lang="en-US" sz="2900" kern="1200" dirty="0"/>
            <a:t> 13 </a:t>
          </a:r>
          <a:r>
            <a:rPr lang="en-US" sz="2900" kern="1200" dirty="0" err="1"/>
            <a:t>tháng</a:t>
          </a:r>
          <a:r>
            <a:rPr lang="en-US" sz="2900" kern="1200" dirty="0"/>
            <a:t> 4 </a:t>
          </a:r>
          <a:r>
            <a:rPr lang="en-US" sz="2900" kern="1200" dirty="0" err="1"/>
            <a:t>năm</a:t>
          </a:r>
          <a:r>
            <a:rPr lang="en-US" sz="2900" kern="1200" dirty="0"/>
            <a:t> 2021 </a:t>
          </a:r>
          <a:r>
            <a:rPr lang="en-US" sz="2900" kern="1200" dirty="0" err="1"/>
            <a:t>của</a:t>
          </a:r>
          <a:r>
            <a:rPr lang="en-US" sz="2900" kern="1200" dirty="0"/>
            <a:t> </a:t>
          </a:r>
          <a:r>
            <a:rPr lang="en-US" sz="2900" kern="1200" dirty="0" err="1"/>
            <a:t>Bộ</a:t>
          </a:r>
          <a:r>
            <a:rPr lang="en-US" sz="2900" kern="1200" dirty="0"/>
            <a:t> </a:t>
          </a:r>
          <a:r>
            <a:rPr lang="en-US" sz="2900" kern="1200" dirty="0" err="1"/>
            <a:t>Giáo</a:t>
          </a:r>
          <a:r>
            <a:rPr lang="en-US" sz="2900" kern="1200" dirty="0"/>
            <a:t> </a:t>
          </a:r>
          <a:r>
            <a:rPr lang="en-US" sz="2900" kern="1200" dirty="0" err="1"/>
            <a:t>dục</a:t>
          </a:r>
          <a:r>
            <a:rPr lang="en-US" sz="2900" kern="1200" dirty="0"/>
            <a:t> </a:t>
          </a:r>
          <a:r>
            <a:rPr lang="en-US" sz="2900" kern="1200" dirty="0" err="1"/>
            <a:t>và</a:t>
          </a:r>
          <a:r>
            <a:rPr lang="en-US" sz="2900" kern="1200" dirty="0"/>
            <a:t> </a:t>
          </a:r>
          <a:r>
            <a:rPr lang="en-US" sz="2900" kern="1200" dirty="0" err="1"/>
            <a:t>Đào</a:t>
          </a:r>
          <a:r>
            <a:rPr lang="en-US" sz="2900" kern="1200" dirty="0"/>
            <a:t> </a:t>
          </a:r>
          <a:r>
            <a:rPr lang="en-US" sz="2900" kern="1200" dirty="0" err="1"/>
            <a:t>tạo</a:t>
          </a:r>
          <a:r>
            <a:rPr lang="en-US" sz="2900" kern="1200" dirty="0"/>
            <a:t> </a:t>
          </a:r>
          <a:r>
            <a:rPr lang="en-US" sz="2900" kern="1200" dirty="0" err="1"/>
            <a:t>thông</a:t>
          </a:r>
          <a:r>
            <a:rPr lang="en-US" sz="2900" kern="1200" dirty="0"/>
            <a:t> </a:t>
          </a:r>
          <a:r>
            <a:rPr lang="en-US" sz="2900" kern="1200" dirty="0" err="1"/>
            <a:t>tư</a:t>
          </a:r>
          <a:r>
            <a:rPr lang="en-US" sz="2900" kern="1200" dirty="0"/>
            <a:t> ban </a:t>
          </a:r>
          <a:r>
            <a:rPr lang="en-US" sz="2900" kern="1200" dirty="0" err="1"/>
            <a:t>hành</a:t>
          </a:r>
          <a:r>
            <a:rPr lang="en-US" sz="2900" kern="1200" dirty="0"/>
            <a:t> </a:t>
          </a:r>
          <a:r>
            <a:rPr lang="en-US" sz="2900" kern="1200" dirty="0" err="1"/>
            <a:t>chương</a:t>
          </a:r>
          <a:r>
            <a:rPr lang="en-US" sz="2900" kern="1200" dirty="0"/>
            <a:t> </a:t>
          </a:r>
          <a:r>
            <a:rPr lang="en-US" sz="2900" kern="1200" dirty="0" err="1"/>
            <a:t>trình</a:t>
          </a:r>
          <a:r>
            <a:rPr lang="en-US" sz="2900" kern="1200" dirty="0"/>
            <a:t> GDMN </a:t>
          </a:r>
          <a:r>
            <a:rPr lang="en-US" sz="2900" i="1" kern="1200" dirty="0"/>
            <a:t>(</a:t>
          </a:r>
          <a:r>
            <a:rPr lang="en-US" sz="2900" i="1" kern="1200" dirty="0" err="1"/>
            <a:t>Mục</a:t>
          </a:r>
          <a:r>
            <a:rPr lang="en-US" sz="2900" i="1" kern="1200" dirty="0"/>
            <a:t> G – </a:t>
          </a:r>
          <a:r>
            <a:rPr lang="en-US" sz="2900" i="1" kern="1200" dirty="0" err="1"/>
            <a:t>đánh</a:t>
          </a:r>
          <a:r>
            <a:rPr lang="en-US" sz="2900" i="1" kern="1200" dirty="0"/>
            <a:t> </a:t>
          </a:r>
          <a:r>
            <a:rPr lang="en-US" sz="2900" i="1" kern="1200" dirty="0" err="1"/>
            <a:t>giá</a:t>
          </a:r>
          <a:r>
            <a:rPr lang="en-US" sz="2900" i="1" kern="1200" dirty="0"/>
            <a:t> </a:t>
          </a:r>
          <a:r>
            <a:rPr lang="en-US" sz="2900" i="1" kern="1200" dirty="0" err="1"/>
            <a:t>sự</a:t>
          </a:r>
          <a:r>
            <a:rPr lang="en-US" sz="2900" i="1" kern="1200" dirty="0"/>
            <a:t> </a:t>
          </a:r>
          <a:r>
            <a:rPr lang="en-US" sz="2900" i="1" kern="1200" dirty="0" err="1"/>
            <a:t>phát</a:t>
          </a:r>
          <a:r>
            <a:rPr lang="en-US" sz="2900" i="1" kern="1200" dirty="0"/>
            <a:t> </a:t>
          </a:r>
          <a:r>
            <a:rPr lang="en-US" sz="2900" i="1" kern="1200" dirty="0" err="1"/>
            <a:t>triển</a:t>
          </a:r>
          <a:r>
            <a:rPr lang="en-US" sz="2900" i="1" kern="1200" dirty="0"/>
            <a:t> </a:t>
          </a:r>
          <a:r>
            <a:rPr lang="en-US" sz="2900" i="1" kern="1200" dirty="0" err="1"/>
            <a:t>trẻ</a:t>
          </a:r>
          <a:r>
            <a:rPr lang="en-US" sz="2900" i="1" kern="1200" dirty="0"/>
            <a:t>).</a:t>
          </a:r>
          <a:endParaRPr lang="en-US" sz="2900" kern="1200" dirty="0"/>
        </a:p>
        <a:p>
          <a:pPr marL="285750" lvl="1" indent="-285750" algn="l" defTabSz="1289050">
            <a:lnSpc>
              <a:spcPct val="90000"/>
            </a:lnSpc>
            <a:spcBef>
              <a:spcPct val="0"/>
            </a:spcBef>
            <a:spcAft>
              <a:spcPct val="15000"/>
            </a:spcAft>
            <a:buFont typeface="Wingdings" panose="05000000000000000000" pitchFamily="2" charset="2"/>
            <a:buChar char="••"/>
          </a:pPr>
          <a:r>
            <a:rPr lang="en-US" sz="2900" kern="1200" dirty="0"/>
            <a:t> </a:t>
          </a:r>
          <a:r>
            <a:rPr lang="en-US" sz="2900" kern="1200" dirty="0" err="1"/>
            <a:t>Thông</a:t>
          </a:r>
          <a:r>
            <a:rPr lang="en-US" sz="2900" kern="1200" dirty="0"/>
            <a:t> </a:t>
          </a:r>
          <a:r>
            <a:rPr lang="en-US" sz="2900" kern="1200" dirty="0" err="1"/>
            <a:t>tư</a:t>
          </a:r>
          <a:r>
            <a:rPr lang="en-US" sz="2900" kern="1200" dirty="0"/>
            <a:t> </a:t>
          </a:r>
          <a:r>
            <a:rPr lang="en-US" sz="2900" kern="1200" dirty="0" err="1"/>
            <a:t>số</a:t>
          </a:r>
          <a:r>
            <a:rPr lang="en-US" sz="2900" kern="1200" dirty="0"/>
            <a:t> 23/2010/ TT - BGDĐT </a:t>
          </a:r>
          <a:r>
            <a:rPr lang="en-US" sz="2900" kern="1200" dirty="0" err="1"/>
            <a:t>ngày</a:t>
          </a:r>
          <a:r>
            <a:rPr lang="en-US" sz="2900" kern="1200" dirty="0"/>
            <a:t> 23 </a:t>
          </a:r>
          <a:r>
            <a:rPr lang="en-US" sz="2900" kern="1200" dirty="0" err="1"/>
            <a:t>tháng</a:t>
          </a:r>
          <a:r>
            <a:rPr lang="en-US" sz="2900" kern="1200" dirty="0"/>
            <a:t> 7 </a:t>
          </a:r>
          <a:r>
            <a:rPr lang="en-US" sz="2900" kern="1200" dirty="0" err="1"/>
            <a:t>năm</a:t>
          </a:r>
          <a:r>
            <a:rPr lang="en-US" sz="2900" kern="1200" dirty="0"/>
            <a:t> 2010  </a:t>
          </a:r>
          <a:r>
            <a:rPr lang="en-US" sz="2900" kern="1200" dirty="0" err="1"/>
            <a:t>của</a:t>
          </a:r>
          <a:r>
            <a:rPr lang="en-US" sz="2900" kern="1200" dirty="0"/>
            <a:t> </a:t>
          </a:r>
          <a:r>
            <a:rPr lang="en-US" sz="2900" kern="1200" dirty="0" err="1"/>
            <a:t>Bộ</a:t>
          </a:r>
          <a:r>
            <a:rPr lang="en-US" sz="2900" kern="1200" dirty="0"/>
            <a:t> </a:t>
          </a:r>
          <a:r>
            <a:rPr lang="en-US" sz="2900" kern="1200" dirty="0" err="1"/>
            <a:t>Giáo</a:t>
          </a:r>
          <a:r>
            <a:rPr lang="en-US" sz="2900" kern="1200" dirty="0"/>
            <a:t> </a:t>
          </a:r>
          <a:r>
            <a:rPr lang="en-US" sz="2900" kern="1200" dirty="0" err="1"/>
            <a:t>dục</a:t>
          </a:r>
          <a:r>
            <a:rPr lang="en-US" sz="2900" kern="1200" dirty="0"/>
            <a:t> </a:t>
          </a:r>
          <a:r>
            <a:rPr lang="en-US" sz="2900" kern="1200" dirty="0" err="1"/>
            <a:t>và</a:t>
          </a:r>
          <a:r>
            <a:rPr lang="en-US" sz="2900" kern="1200" dirty="0"/>
            <a:t> </a:t>
          </a:r>
          <a:r>
            <a:rPr lang="en-US" sz="2900" kern="1200" dirty="0" err="1"/>
            <a:t>Đào</a:t>
          </a:r>
          <a:r>
            <a:rPr lang="en-US" sz="2900" kern="1200" dirty="0"/>
            <a:t> </a:t>
          </a:r>
          <a:r>
            <a:rPr lang="en-US" sz="2900" kern="1200" dirty="0" err="1"/>
            <a:t>tạo</a:t>
          </a:r>
          <a:r>
            <a:rPr lang="en-US" sz="2900" kern="1200" dirty="0"/>
            <a:t> </a:t>
          </a:r>
          <a:r>
            <a:rPr lang="en-US" sz="2900" kern="1200" dirty="0" err="1"/>
            <a:t>về</a:t>
          </a:r>
          <a:r>
            <a:rPr lang="en-US" sz="2900" kern="1200" dirty="0"/>
            <a:t> Ban </a:t>
          </a:r>
          <a:r>
            <a:rPr lang="en-US" sz="2900" kern="1200" dirty="0" err="1"/>
            <a:t>hành</a:t>
          </a:r>
          <a:r>
            <a:rPr lang="en-US" sz="2900" kern="1200" dirty="0"/>
            <a:t> </a:t>
          </a:r>
          <a:r>
            <a:rPr lang="en-US" sz="2900" kern="1200" dirty="0" err="1"/>
            <a:t>bộ</a:t>
          </a:r>
          <a:r>
            <a:rPr lang="en-US" sz="2900" kern="1200" dirty="0"/>
            <a:t> </a:t>
          </a:r>
          <a:r>
            <a:rPr lang="en-US" sz="2900" kern="1200" dirty="0" err="1"/>
            <a:t>chuẩn</a:t>
          </a:r>
          <a:r>
            <a:rPr lang="en-US" sz="2900" kern="1200" dirty="0"/>
            <a:t> </a:t>
          </a:r>
          <a:r>
            <a:rPr lang="en-US" sz="2900" kern="1200" dirty="0" err="1"/>
            <a:t>phát</a:t>
          </a:r>
          <a:r>
            <a:rPr lang="en-US" sz="2900" kern="1200" dirty="0"/>
            <a:t> </a:t>
          </a:r>
          <a:r>
            <a:rPr lang="en-US" sz="2900" kern="1200" dirty="0" err="1"/>
            <a:t>triển</a:t>
          </a:r>
          <a:r>
            <a:rPr lang="en-US" sz="2900" kern="1200" dirty="0"/>
            <a:t> </a:t>
          </a:r>
          <a:r>
            <a:rPr lang="en-US" sz="2900" kern="1200" dirty="0" err="1"/>
            <a:t>trẻ</a:t>
          </a:r>
          <a:r>
            <a:rPr lang="en-US" sz="2900" kern="1200" dirty="0"/>
            <a:t> </a:t>
          </a:r>
          <a:r>
            <a:rPr lang="en-US" sz="2900" kern="1200" dirty="0" err="1"/>
            <a:t>năm</a:t>
          </a:r>
          <a:r>
            <a:rPr lang="en-US" sz="2900" kern="1200" dirty="0"/>
            <a:t> </a:t>
          </a:r>
          <a:r>
            <a:rPr lang="en-US" sz="2900" kern="1200" dirty="0" err="1"/>
            <a:t>tuổi</a:t>
          </a:r>
          <a:r>
            <a:rPr lang="en-US" sz="2900" kern="1200" dirty="0"/>
            <a:t>.</a:t>
          </a:r>
        </a:p>
        <a:p>
          <a:pPr marL="285750" lvl="1" indent="-285750" algn="l" defTabSz="1289050">
            <a:lnSpc>
              <a:spcPct val="90000"/>
            </a:lnSpc>
            <a:spcBef>
              <a:spcPct val="0"/>
            </a:spcBef>
            <a:spcAft>
              <a:spcPct val="15000"/>
            </a:spcAft>
            <a:buFont typeface="Wingdings" panose="05000000000000000000" pitchFamily="2" charset="2"/>
            <a:buChar char="••"/>
          </a:pPr>
          <a:r>
            <a:rPr lang="en-US" sz="2900" kern="1200" dirty="0"/>
            <a:t> </a:t>
          </a:r>
          <a:r>
            <a:rPr lang="en-US" sz="2900" kern="1200" dirty="0" err="1"/>
            <a:t>Kế</a:t>
          </a:r>
          <a:r>
            <a:rPr lang="en-US" sz="2900" kern="1200" dirty="0"/>
            <a:t> </a:t>
          </a:r>
          <a:r>
            <a:rPr lang="en-US" sz="2900" kern="1200" dirty="0" err="1"/>
            <a:t>hoạch</a:t>
          </a:r>
          <a:r>
            <a:rPr lang="en-US" sz="2900" kern="1200" dirty="0"/>
            <a:t> </a:t>
          </a:r>
          <a:r>
            <a:rPr lang="en-US" sz="2900" kern="1200" dirty="0" err="1"/>
            <a:t>số</a:t>
          </a:r>
          <a:r>
            <a:rPr lang="en-US" sz="2900" kern="1200" dirty="0"/>
            <a:t> 626/KH-BGDĐT </a:t>
          </a:r>
          <a:r>
            <a:rPr lang="en-US" sz="2900" kern="1200" dirty="0" err="1"/>
            <a:t>ngày</a:t>
          </a:r>
          <a:r>
            <a:rPr lang="en-US" sz="2900" kern="1200" dirty="0"/>
            <a:t> 30 </a:t>
          </a:r>
          <a:r>
            <a:rPr lang="en-US" sz="2900" kern="1200" dirty="0" err="1"/>
            <a:t>tháng</a:t>
          </a:r>
          <a:r>
            <a:rPr lang="en-US" sz="2900" kern="1200" dirty="0"/>
            <a:t> 6 </a:t>
          </a:r>
          <a:r>
            <a:rPr lang="en-US" sz="2900" kern="1200" dirty="0" err="1"/>
            <a:t>năm</a:t>
          </a:r>
          <a:r>
            <a:rPr lang="en-US" sz="2900" kern="1200" dirty="0"/>
            <a:t> 2021 </a:t>
          </a:r>
          <a:r>
            <a:rPr lang="en-US" sz="2900" kern="1200" dirty="0" err="1"/>
            <a:t>của</a:t>
          </a:r>
          <a:r>
            <a:rPr lang="en-US" sz="2900" kern="1200" dirty="0"/>
            <a:t> </a:t>
          </a:r>
          <a:r>
            <a:rPr lang="en-US" sz="2900" kern="1200" dirty="0" err="1"/>
            <a:t>Bộ</a:t>
          </a:r>
          <a:r>
            <a:rPr lang="en-US" sz="2900" kern="1200" dirty="0"/>
            <a:t> </a:t>
          </a:r>
          <a:r>
            <a:rPr lang="en-US" sz="2900" kern="1200" dirty="0" err="1"/>
            <a:t>Giáo</a:t>
          </a:r>
          <a:r>
            <a:rPr lang="en-US" sz="2900" kern="1200" dirty="0"/>
            <a:t> </a:t>
          </a:r>
          <a:r>
            <a:rPr lang="en-US" sz="2900" kern="1200" dirty="0" err="1"/>
            <a:t>dục</a:t>
          </a:r>
          <a:r>
            <a:rPr lang="en-US" sz="2900" kern="1200" dirty="0"/>
            <a:t> </a:t>
          </a:r>
          <a:r>
            <a:rPr lang="en-US" sz="2900" kern="1200" dirty="0" err="1"/>
            <a:t>và</a:t>
          </a:r>
          <a:r>
            <a:rPr lang="en-US" sz="2900" kern="1200" dirty="0"/>
            <a:t> </a:t>
          </a:r>
          <a:r>
            <a:rPr lang="en-US" sz="2900" kern="1200" dirty="0" err="1"/>
            <a:t>Đào</a:t>
          </a:r>
          <a:r>
            <a:rPr lang="en-US" sz="2900" kern="1200" dirty="0"/>
            <a:t> </a:t>
          </a:r>
          <a:r>
            <a:rPr lang="en-US" sz="2900" kern="1200" dirty="0" err="1"/>
            <a:t>tạo</a:t>
          </a:r>
          <a:r>
            <a:rPr lang="en-US" sz="2900" kern="1200" dirty="0"/>
            <a:t> </a:t>
          </a:r>
          <a:r>
            <a:rPr lang="en-US" sz="2900" kern="1200" dirty="0" err="1"/>
            <a:t>về</a:t>
          </a:r>
          <a:r>
            <a:rPr lang="en-US" sz="2900" kern="1200" dirty="0"/>
            <a:t> </a:t>
          </a:r>
          <a:r>
            <a:rPr lang="en-US" sz="2900" kern="1200" dirty="0" err="1"/>
            <a:t>chuyên</a:t>
          </a:r>
          <a:r>
            <a:rPr lang="en-US" sz="2900" kern="1200" dirty="0"/>
            <a:t> </a:t>
          </a:r>
          <a:r>
            <a:rPr lang="en-US" sz="2900" kern="1200" dirty="0" err="1"/>
            <a:t>đề</a:t>
          </a:r>
          <a:r>
            <a:rPr lang="en-US" sz="2900" kern="1200" dirty="0"/>
            <a:t>” </a:t>
          </a:r>
          <a:r>
            <a:rPr lang="en-US" sz="2900" kern="1200" dirty="0" err="1"/>
            <a:t>Xây</a:t>
          </a:r>
          <a:r>
            <a:rPr lang="en-US" sz="2900" kern="1200" dirty="0"/>
            <a:t> </a:t>
          </a:r>
          <a:r>
            <a:rPr lang="en-US" sz="2900" kern="1200" dirty="0" err="1"/>
            <a:t>dựng</a:t>
          </a:r>
          <a:r>
            <a:rPr lang="en-US" sz="2900" kern="1200" dirty="0"/>
            <a:t> </a:t>
          </a:r>
          <a:r>
            <a:rPr lang="en-US" sz="2900" kern="1200" dirty="0" err="1"/>
            <a:t>trường</a:t>
          </a:r>
          <a:r>
            <a:rPr lang="en-US" sz="2900" kern="1200" dirty="0"/>
            <a:t> </a:t>
          </a:r>
          <a:r>
            <a:rPr lang="en-US" sz="2900" kern="1200" dirty="0" err="1"/>
            <a:t>mầm</a:t>
          </a:r>
          <a:r>
            <a:rPr lang="en-US" sz="2900" kern="1200" dirty="0"/>
            <a:t> non </a:t>
          </a:r>
          <a:r>
            <a:rPr lang="en-US" sz="2900" kern="1200" dirty="0" err="1"/>
            <a:t>lấy</a:t>
          </a:r>
          <a:r>
            <a:rPr lang="en-US" sz="2900" kern="1200" dirty="0"/>
            <a:t> </a:t>
          </a:r>
          <a:r>
            <a:rPr lang="en-US" sz="2900" kern="1200" dirty="0" err="1"/>
            <a:t>trẻ</a:t>
          </a:r>
          <a:r>
            <a:rPr lang="en-US" sz="2900" kern="1200" dirty="0"/>
            <a:t> </a:t>
          </a:r>
          <a:r>
            <a:rPr lang="en-US" sz="2900" kern="1200" dirty="0" err="1"/>
            <a:t>làm</a:t>
          </a:r>
          <a:r>
            <a:rPr lang="en-US" sz="2900" kern="1200" dirty="0"/>
            <a:t> </a:t>
          </a:r>
          <a:r>
            <a:rPr lang="en-US" sz="2900" kern="1200" dirty="0" err="1"/>
            <a:t>trung</a:t>
          </a:r>
          <a:r>
            <a:rPr lang="en-US" sz="2900" kern="1200" dirty="0"/>
            <a:t> </a:t>
          </a:r>
          <a:r>
            <a:rPr lang="en-US" sz="2900" kern="1200" dirty="0" err="1"/>
            <a:t>tâm</a:t>
          </a:r>
          <a:r>
            <a:rPr lang="en-US" sz="2900" kern="1200" dirty="0"/>
            <a:t>” </a:t>
          </a:r>
          <a:r>
            <a:rPr lang="en-US" sz="2900" kern="1200" dirty="0" err="1"/>
            <a:t>giai</a:t>
          </a:r>
          <a:r>
            <a:rPr lang="en-US" sz="2900" kern="1200" dirty="0"/>
            <a:t> </a:t>
          </a:r>
          <a:r>
            <a:rPr lang="en-US" sz="2900" kern="1200" dirty="0" err="1"/>
            <a:t>đoạn</a:t>
          </a:r>
          <a:r>
            <a:rPr lang="en-US" sz="2900" kern="1200" dirty="0"/>
            <a:t> 2021-2025. </a:t>
          </a:r>
          <a:r>
            <a:rPr lang="en-US" sz="2900" i="1" kern="1200" dirty="0"/>
            <a:t>(</a:t>
          </a:r>
          <a:r>
            <a:rPr lang="en-US" sz="2900" i="1" kern="1200" dirty="0" err="1"/>
            <a:t>Bộ</a:t>
          </a:r>
          <a:r>
            <a:rPr lang="en-US" sz="2900" i="1" kern="1200" dirty="0"/>
            <a:t> </a:t>
          </a:r>
          <a:r>
            <a:rPr lang="en-US" sz="2900" i="1" kern="1200" dirty="0" err="1"/>
            <a:t>tiêu</a:t>
          </a:r>
          <a:r>
            <a:rPr lang="en-US" sz="2900" i="1" kern="1200" dirty="0"/>
            <a:t> </a:t>
          </a:r>
          <a:r>
            <a:rPr lang="en-US" sz="2900" i="1" kern="1200" dirty="0" err="1"/>
            <a:t>chí</a:t>
          </a:r>
          <a:r>
            <a:rPr lang="en-US" sz="2900" i="1" kern="1200" dirty="0"/>
            <a:t> </a:t>
          </a:r>
          <a:r>
            <a:rPr lang="en-US" sz="2900" i="1" kern="1200" dirty="0" err="1"/>
            <a:t>mục</a:t>
          </a:r>
          <a:r>
            <a:rPr lang="en-US" sz="2900" i="1" kern="1200" dirty="0"/>
            <a:t> 4 – </a:t>
          </a:r>
          <a:r>
            <a:rPr lang="en-US" sz="2900" i="1" kern="1200" dirty="0" err="1"/>
            <a:t>đánh</a:t>
          </a:r>
          <a:r>
            <a:rPr lang="en-US" sz="2900" i="1" kern="1200" dirty="0"/>
            <a:t> </a:t>
          </a:r>
          <a:r>
            <a:rPr lang="en-US" sz="2900" i="1" kern="1200" dirty="0" err="1"/>
            <a:t>giá</a:t>
          </a:r>
          <a:r>
            <a:rPr lang="en-US" sz="2900" i="1" kern="1200" dirty="0"/>
            <a:t> </a:t>
          </a:r>
          <a:r>
            <a:rPr lang="en-US" sz="2900" i="1" kern="1200" dirty="0" err="1"/>
            <a:t>sự</a:t>
          </a:r>
          <a:r>
            <a:rPr lang="en-US" sz="2900" i="1" kern="1200" dirty="0"/>
            <a:t> </a:t>
          </a:r>
          <a:r>
            <a:rPr lang="en-US" sz="2900" i="1" kern="1200" dirty="0" err="1"/>
            <a:t>phát</a:t>
          </a:r>
          <a:r>
            <a:rPr lang="en-US" sz="2900" i="1" kern="1200" dirty="0"/>
            <a:t> </a:t>
          </a:r>
          <a:r>
            <a:rPr lang="en-US" sz="2900" i="1" kern="1200" dirty="0" err="1"/>
            <a:t>triển</a:t>
          </a:r>
          <a:r>
            <a:rPr lang="en-US" sz="2900" i="1" kern="1200" dirty="0"/>
            <a:t> </a:t>
          </a:r>
          <a:r>
            <a:rPr lang="en-US" sz="2900" i="1" kern="1200" dirty="0" err="1"/>
            <a:t>trẻ</a:t>
          </a:r>
          <a:r>
            <a:rPr lang="en-US" sz="2900" i="1" kern="1200" dirty="0"/>
            <a:t>).</a:t>
          </a:r>
          <a:endParaRPr lang="en-US" sz="2900" kern="1200" dirty="0"/>
        </a:p>
      </dsp:txBody>
      <dsp:txXfrm>
        <a:off x="163866" y="158260"/>
        <a:ext cx="11155335" cy="5086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AE2B2-7EBF-42AB-9C2C-430180E8F68F}">
      <dsp:nvSpPr>
        <dsp:cNvPr id="0" name=""/>
        <dsp:cNvSpPr/>
      </dsp:nvSpPr>
      <dsp:spPr>
        <a:xfrm>
          <a:off x="7496" y="0"/>
          <a:ext cx="10429205" cy="541496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II. </a:t>
          </a:r>
          <a:r>
            <a:rPr lang="en-US" sz="3200" b="1" kern="1200" dirty="0">
              <a:solidFill>
                <a:schemeClr val="tx1"/>
              </a:solidFill>
              <a:latin typeface="Arial" panose="020B0604020202020204" pitchFamily="34" charset="0"/>
              <a:cs typeface="Arial" panose="020B0604020202020204" pitchFamily="34" charset="0"/>
            </a:rPr>
            <a:t>Ý </a:t>
          </a:r>
          <a:r>
            <a:rPr lang="en-US" sz="3200" b="1" kern="1200" dirty="0" err="1">
              <a:solidFill>
                <a:schemeClr val="tx1"/>
              </a:solidFill>
              <a:latin typeface="Arial" panose="020B0604020202020204" pitchFamily="34" charset="0"/>
              <a:cs typeface="Arial" panose="020B0604020202020204" pitchFamily="34" charset="0"/>
            </a:rPr>
            <a:t>nghĩa</a:t>
          </a:r>
          <a:r>
            <a:rPr lang="en-US" sz="3200" b="1" kern="1200" dirty="0">
              <a:solidFill>
                <a:schemeClr val="tx1"/>
              </a:solidFill>
              <a:latin typeface="Arial" panose="020B0604020202020204" pitchFamily="34" charset="0"/>
              <a:cs typeface="Arial" panose="020B0604020202020204" pitchFamily="34" charset="0"/>
            </a:rPr>
            <a:t> </a:t>
          </a:r>
          <a:r>
            <a:rPr lang="en-US" sz="3200" b="1" kern="1200" dirty="0" err="1">
              <a:solidFill>
                <a:schemeClr val="tx1"/>
              </a:solidFill>
              <a:latin typeface="Arial" panose="020B0604020202020204" pitchFamily="34" charset="0"/>
              <a:cs typeface="Arial" panose="020B0604020202020204" pitchFamily="34" charset="0"/>
            </a:rPr>
            <a:t>của</a:t>
          </a:r>
          <a:r>
            <a:rPr lang="en-US" sz="3200" b="1" kern="1200" dirty="0">
              <a:solidFill>
                <a:schemeClr val="tx1"/>
              </a:solidFill>
              <a:latin typeface="Arial" panose="020B0604020202020204" pitchFamily="34" charset="0"/>
              <a:cs typeface="Arial" panose="020B0604020202020204" pitchFamily="34" charset="0"/>
            </a:rPr>
            <a:t> </a:t>
          </a:r>
          <a:r>
            <a:rPr lang="en-US" sz="3200" b="1" kern="1200" dirty="0" err="1">
              <a:solidFill>
                <a:schemeClr val="tx1"/>
              </a:solidFill>
              <a:latin typeface="Arial" panose="020B0604020202020204" pitchFamily="34" charset="0"/>
              <a:cs typeface="Arial" panose="020B0604020202020204" pitchFamily="34" charset="0"/>
            </a:rPr>
            <a:t>việc</a:t>
          </a:r>
          <a:r>
            <a:rPr lang="en-US" sz="3200" b="1" kern="1200" dirty="0">
              <a:solidFill>
                <a:schemeClr val="tx1"/>
              </a:solidFill>
              <a:latin typeface="Arial" panose="020B0604020202020204" pitchFamily="34" charset="0"/>
              <a:cs typeface="Arial" panose="020B0604020202020204" pitchFamily="34" charset="0"/>
            </a:rPr>
            <a:t> </a:t>
          </a:r>
          <a:r>
            <a:rPr lang="en-US" sz="3200" b="1" kern="1200" dirty="0" err="1">
              <a:solidFill>
                <a:schemeClr val="tx1"/>
              </a:solidFill>
              <a:latin typeface="Arial" panose="020B0604020202020204" pitchFamily="34" charset="0"/>
              <a:cs typeface="Arial" panose="020B0604020202020204" pitchFamily="34" charset="0"/>
            </a:rPr>
            <a:t>đánh</a:t>
          </a:r>
          <a:r>
            <a:rPr lang="en-US" sz="3200" b="1" kern="1200" dirty="0">
              <a:solidFill>
                <a:schemeClr val="tx1"/>
              </a:solidFill>
              <a:latin typeface="Arial" panose="020B0604020202020204" pitchFamily="34" charset="0"/>
              <a:cs typeface="Arial" panose="020B0604020202020204" pitchFamily="34" charset="0"/>
            </a:rPr>
            <a:t> </a:t>
          </a:r>
          <a:r>
            <a:rPr lang="en-US" sz="3200" b="1" kern="1200" dirty="0" err="1">
              <a:solidFill>
                <a:schemeClr val="tx1"/>
              </a:solidFill>
              <a:latin typeface="Arial" panose="020B0604020202020204" pitchFamily="34" charset="0"/>
              <a:cs typeface="Arial" panose="020B0604020202020204" pitchFamily="34" charset="0"/>
            </a:rPr>
            <a:t>giá</a:t>
          </a:r>
          <a:r>
            <a:rPr lang="en-US" sz="3200" b="1" kern="1200" dirty="0">
              <a:solidFill>
                <a:schemeClr val="tx1"/>
              </a:solidFill>
              <a:latin typeface="Arial" panose="020B0604020202020204" pitchFamily="34" charset="0"/>
              <a:cs typeface="Arial" panose="020B0604020202020204" pitchFamily="34" charset="0"/>
            </a:rPr>
            <a:t> </a:t>
          </a:r>
          <a:r>
            <a:rPr lang="en-US" sz="3200" b="1" kern="1200" dirty="0" err="1">
              <a:solidFill>
                <a:schemeClr val="tx1"/>
              </a:solidFill>
              <a:latin typeface="Arial" panose="020B0604020202020204" pitchFamily="34" charset="0"/>
              <a:cs typeface="Arial" panose="020B0604020202020204" pitchFamily="34" charset="0"/>
            </a:rPr>
            <a:t>trẻ</a:t>
          </a:r>
          <a:endParaRPr lang="en-US" sz="3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l" defTabSz="1555750">
            <a:lnSpc>
              <a:spcPct val="90000"/>
            </a:lnSpc>
            <a:spcBef>
              <a:spcPct val="0"/>
            </a:spcBef>
            <a:spcAft>
              <a:spcPct val="15000"/>
            </a:spcAft>
            <a:buFont typeface="Wingdings" panose="05000000000000000000" pitchFamily="2" charset="2"/>
            <a:buChar char="••"/>
          </a:pPr>
          <a:r>
            <a:rPr lang="en-US" sz="3500" kern="1200" dirty="0"/>
            <a:t> </a:t>
          </a:r>
          <a:r>
            <a:rPr lang="en-US" sz="3500" kern="1200" dirty="0" err="1"/>
            <a:t>Đánh</a:t>
          </a:r>
          <a:r>
            <a:rPr lang="en-US" sz="3500" kern="1200" dirty="0"/>
            <a:t> </a:t>
          </a:r>
          <a:r>
            <a:rPr lang="en-US" sz="3500" kern="1200" dirty="0" err="1"/>
            <a:t>giá</a:t>
          </a:r>
          <a:r>
            <a:rPr lang="en-US" sz="3500" kern="1200" dirty="0"/>
            <a:t> </a:t>
          </a:r>
          <a:r>
            <a:rPr lang="en-US" sz="3500" kern="1200" dirty="0" err="1"/>
            <a:t>sự</a:t>
          </a:r>
          <a:r>
            <a:rPr lang="en-US" sz="3500" kern="1200" dirty="0"/>
            <a:t> </a:t>
          </a:r>
          <a:r>
            <a:rPr lang="en-US" sz="3500" kern="1200" dirty="0" err="1"/>
            <a:t>phát</a:t>
          </a:r>
          <a:r>
            <a:rPr lang="en-US" sz="3500" kern="1200" dirty="0"/>
            <a:t> </a:t>
          </a:r>
          <a:r>
            <a:rPr lang="en-US" sz="3500" kern="1200" dirty="0" err="1"/>
            <a:t>triển</a:t>
          </a:r>
          <a:r>
            <a:rPr lang="en-US" sz="3500" kern="1200" dirty="0"/>
            <a:t> </a:t>
          </a:r>
          <a:r>
            <a:rPr lang="en-US" sz="3500" kern="1200" dirty="0" err="1"/>
            <a:t>của</a:t>
          </a:r>
          <a:r>
            <a:rPr lang="en-US" sz="3500" kern="1200" dirty="0"/>
            <a:t> </a:t>
          </a:r>
          <a:r>
            <a:rPr lang="en-US" sz="3500" kern="1200" dirty="0" err="1"/>
            <a:t>trẻ</a:t>
          </a:r>
          <a:r>
            <a:rPr lang="en-US" sz="3500" kern="1200" dirty="0"/>
            <a:t> </a:t>
          </a:r>
          <a:r>
            <a:rPr lang="en-US" sz="3500" kern="1200" dirty="0" err="1"/>
            <a:t>trong</a:t>
          </a:r>
          <a:r>
            <a:rPr lang="en-US" sz="3500" kern="1200" dirty="0"/>
            <a:t> </a:t>
          </a:r>
          <a:r>
            <a:rPr lang="en-US" sz="3500" kern="1200" dirty="0" err="1"/>
            <a:t>giáo</a:t>
          </a:r>
          <a:r>
            <a:rPr lang="en-US" sz="3500" kern="1200" dirty="0"/>
            <a:t> </a:t>
          </a:r>
          <a:r>
            <a:rPr lang="en-US" sz="3500" kern="1200" dirty="0" err="1"/>
            <a:t>dục</a:t>
          </a:r>
          <a:r>
            <a:rPr lang="en-US" sz="3500" kern="1200" dirty="0"/>
            <a:t> </a:t>
          </a:r>
          <a:r>
            <a:rPr lang="en-US" sz="3500" kern="1200" dirty="0" err="1"/>
            <a:t>mầm</a:t>
          </a:r>
          <a:r>
            <a:rPr lang="en-US" sz="3500" kern="1200" dirty="0"/>
            <a:t> non </a:t>
          </a:r>
          <a:r>
            <a:rPr lang="en-US" sz="3500" kern="1200" dirty="0" err="1"/>
            <a:t>là</a:t>
          </a:r>
          <a:r>
            <a:rPr lang="en-US" sz="3500" kern="1200" dirty="0"/>
            <a:t> </a:t>
          </a:r>
          <a:r>
            <a:rPr lang="en-US" sz="3500" kern="1200" dirty="0" err="1"/>
            <a:t>quá</a:t>
          </a:r>
          <a:r>
            <a:rPr lang="en-US" sz="3500" kern="1200" dirty="0"/>
            <a:t> </a:t>
          </a:r>
          <a:r>
            <a:rPr lang="en-US" sz="3500" kern="1200" dirty="0" err="1"/>
            <a:t>trình</a:t>
          </a:r>
          <a:r>
            <a:rPr lang="en-US" sz="3500" kern="1200" dirty="0"/>
            <a:t> </a:t>
          </a:r>
          <a:r>
            <a:rPr lang="en-US" sz="3500" kern="1200" dirty="0" err="1"/>
            <a:t>thu</a:t>
          </a:r>
          <a:r>
            <a:rPr lang="en-US" sz="3500" kern="1200" dirty="0"/>
            <a:t> </a:t>
          </a:r>
          <a:r>
            <a:rPr lang="en-US" sz="3500" kern="1200" dirty="0" err="1"/>
            <a:t>thập</a:t>
          </a:r>
          <a:r>
            <a:rPr lang="en-US" sz="3500" kern="1200" dirty="0"/>
            <a:t> </a:t>
          </a:r>
          <a:r>
            <a:rPr lang="en-US" sz="3500" kern="1200" dirty="0" err="1"/>
            <a:t>thông</a:t>
          </a:r>
          <a:r>
            <a:rPr lang="en-US" sz="3500" kern="1200" dirty="0"/>
            <a:t> tin </a:t>
          </a:r>
          <a:r>
            <a:rPr lang="en-US" sz="3500" kern="1200" dirty="0" err="1"/>
            <a:t>về</a:t>
          </a:r>
          <a:r>
            <a:rPr lang="en-US" sz="3500" kern="1200" dirty="0"/>
            <a:t> </a:t>
          </a:r>
          <a:r>
            <a:rPr lang="en-US" sz="3500" kern="1200" dirty="0" err="1"/>
            <a:t>trẻ</a:t>
          </a:r>
          <a:r>
            <a:rPr lang="en-US" sz="3500" kern="1200" dirty="0"/>
            <a:t> </a:t>
          </a:r>
          <a:r>
            <a:rPr lang="en-US" sz="3500" kern="1200" dirty="0" err="1"/>
            <a:t>một</a:t>
          </a:r>
          <a:r>
            <a:rPr lang="en-US" sz="3500" kern="1200" dirty="0"/>
            <a:t> </a:t>
          </a:r>
          <a:r>
            <a:rPr lang="en-US" sz="3500" kern="1200" dirty="0" err="1"/>
            <a:t>cách</a:t>
          </a:r>
          <a:r>
            <a:rPr lang="en-US" sz="3500" kern="1200" dirty="0"/>
            <a:t> </a:t>
          </a:r>
          <a:r>
            <a:rPr lang="en-US" sz="3500" kern="1200" dirty="0" err="1"/>
            <a:t>hệ</a:t>
          </a:r>
          <a:r>
            <a:rPr lang="en-US" sz="3500" kern="1200" dirty="0"/>
            <a:t> </a:t>
          </a:r>
          <a:r>
            <a:rPr lang="en-US" sz="3500" kern="1200" dirty="0" err="1"/>
            <a:t>thống</a:t>
          </a:r>
          <a:r>
            <a:rPr lang="en-US" sz="3500" kern="1200" dirty="0"/>
            <a:t> </a:t>
          </a:r>
          <a:r>
            <a:rPr lang="en-US" sz="3500" kern="1200" dirty="0" err="1"/>
            <a:t>và</a:t>
          </a:r>
          <a:r>
            <a:rPr lang="en-US" sz="3500" kern="1200" dirty="0"/>
            <a:t> </a:t>
          </a:r>
          <a:r>
            <a:rPr lang="en-US" sz="3500" kern="1200" dirty="0" err="1"/>
            <a:t>phân</a:t>
          </a:r>
          <a:r>
            <a:rPr lang="en-US" sz="3500" kern="1200" dirty="0"/>
            <a:t> </a:t>
          </a:r>
          <a:r>
            <a:rPr lang="en-US" sz="3500" kern="1200" dirty="0" err="1"/>
            <a:t>tích</a:t>
          </a:r>
          <a:r>
            <a:rPr lang="en-US" sz="3500" kern="1200" dirty="0"/>
            <a:t>, </a:t>
          </a:r>
          <a:r>
            <a:rPr lang="en-US" sz="3500" kern="1200" dirty="0" err="1"/>
            <a:t>đối</a:t>
          </a:r>
          <a:r>
            <a:rPr lang="en-US" sz="3500" kern="1200" dirty="0"/>
            <a:t> </a:t>
          </a:r>
          <a:r>
            <a:rPr lang="en-US" sz="3500" kern="1200" dirty="0" err="1"/>
            <a:t>chiếu</a:t>
          </a:r>
          <a:r>
            <a:rPr lang="en-US" sz="3500" kern="1200" dirty="0"/>
            <a:t> </a:t>
          </a:r>
          <a:r>
            <a:rPr lang="en-US" sz="3500" kern="1200" dirty="0" err="1"/>
            <a:t>với</a:t>
          </a:r>
          <a:r>
            <a:rPr lang="en-US" sz="3500" kern="1200" dirty="0"/>
            <a:t> </a:t>
          </a:r>
          <a:r>
            <a:rPr lang="en-US" sz="3500" kern="1200" dirty="0" err="1"/>
            <a:t>mục</a:t>
          </a:r>
          <a:r>
            <a:rPr lang="en-US" sz="3500" kern="1200" dirty="0"/>
            <a:t> </a:t>
          </a:r>
          <a:r>
            <a:rPr lang="en-US" sz="3500" kern="1200" dirty="0" err="1"/>
            <a:t>tiêu</a:t>
          </a:r>
          <a:r>
            <a:rPr lang="en-US" sz="3500" kern="1200" dirty="0"/>
            <a:t> </a:t>
          </a:r>
          <a:r>
            <a:rPr lang="en-US" sz="3500" kern="1200" dirty="0" err="1"/>
            <a:t>của</a:t>
          </a:r>
          <a:r>
            <a:rPr lang="en-US" sz="3500" kern="1200" dirty="0"/>
            <a:t> </a:t>
          </a:r>
          <a:r>
            <a:rPr lang="en-US" sz="3500" kern="1200" dirty="0" err="1"/>
            <a:t>Chương</a:t>
          </a:r>
          <a:r>
            <a:rPr lang="en-US" sz="3500" kern="1200" dirty="0"/>
            <a:t> </a:t>
          </a:r>
          <a:r>
            <a:rPr lang="en-US" sz="3500" kern="1200" dirty="0" err="1"/>
            <a:t>trình</a:t>
          </a:r>
          <a:r>
            <a:rPr lang="en-US" sz="3500" kern="1200" dirty="0"/>
            <a:t> GDMN </a:t>
          </a:r>
          <a:r>
            <a:rPr lang="en-US" sz="3500" kern="1200" dirty="0" err="1"/>
            <a:t>nhận</a:t>
          </a:r>
          <a:r>
            <a:rPr lang="en-US" sz="3500" kern="1200" dirty="0"/>
            <a:t> </a:t>
          </a:r>
          <a:r>
            <a:rPr lang="en-US" sz="3500" kern="1200" dirty="0" err="1"/>
            <a:t>định</a:t>
          </a:r>
          <a:r>
            <a:rPr lang="en-US" sz="3500" kern="1200" dirty="0"/>
            <a:t> </a:t>
          </a:r>
          <a:r>
            <a:rPr lang="en-US" sz="3500" kern="1200" dirty="0" err="1"/>
            <a:t>về</a:t>
          </a:r>
          <a:r>
            <a:rPr lang="en-US" sz="3500" kern="1200" dirty="0"/>
            <a:t> </a:t>
          </a:r>
          <a:r>
            <a:rPr lang="en-US" sz="3500" kern="1200" dirty="0" err="1"/>
            <a:t>sự</a:t>
          </a:r>
          <a:r>
            <a:rPr lang="en-US" sz="3500" kern="1200" dirty="0"/>
            <a:t> </a:t>
          </a:r>
          <a:r>
            <a:rPr lang="en-US" sz="3500" kern="1200" dirty="0" err="1"/>
            <a:t>phát</a:t>
          </a:r>
          <a:r>
            <a:rPr lang="en-US" sz="3500" kern="1200" dirty="0"/>
            <a:t> </a:t>
          </a:r>
          <a:r>
            <a:rPr lang="en-US" sz="3500" kern="1200" dirty="0" err="1"/>
            <a:t>triển</a:t>
          </a:r>
          <a:r>
            <a:rPr lang="en-US" sz="3500" kern="1200" dirty="0"/>
            <a:t> </a:t>
          </a:r>
          <a:r>
            <a:rPr lang="en-US" sz="3500" kern="1200" dirty="0" err="1"/>
            <a:t>của</a:t>
          </a:r>
          <a:r>
            <a:rPr lang="en-US" sz="3500" kern="1200" dirty="0"/>
            <a:t> </a:t>
          </a:r>
          <a:r>
            <a:rPr lang="en-US" sz="3500" kern="1200" dirty="0" err="1"/>
            <a:t>trẻ</a:t>
          </a:r>
          <a:r>
            <a:rPr lang="en-US" sz="3500" kern="1200" dirty="0"/>
            <a:t> </a:t>
          </a:r>
          <a:r>
            <a:rPr lang="en-US" sz="3500" kern="1200" dirty="0" err="1"/>
            <a:t>nhằm</a:t>
          </a:r>
          <a:r>
            <a:rPr lang="en-US" sz="3500" kern="1200" dirty="0"/>
            <a:t> </a:t>
          </a:r>
          <a:r>
            <a:rPr lang="en-US" sz="3500" kern="1200" dirty="0" err="1"/>
            <a:t>điều</a:t>
          </a:r>
          <a:r>
            <a:rPr lang="en-US" sz="3500" kern="1200" dirty="0"/>
            <a:t> </a:t>
          </a:r>
          <a:r>
            <a:rPr lang="en-US" sz="3500" kern="1200" dirty="0" err="1"/>
            <a:t>chỉnh</a:t>
          </a:r>
          <a:r>
            <a:rPr lang="en-US" sz="3500" kern="1200" dirty="0"/>
            <a:t> </a:t>
          </a:r>
          <a:r>
            <a:rPr lang="en-US" sz="3500" kern="1200" dirty="0" err="1"/>
            <a:t>kế</a:t>
          </a:r>
          <a:r>
            <a:rPr lang="en-US" sz="3500" kern="1200" dirty="0"/>
            <a:t> </a:t>
          </a:r>
          <a:r>
            <a:rPr lang="en-US" sz="3500" kern="1200" dirty="0" err="1"/>
            <a:t>hoạch</a:t>
          </a:r>
          <a:r>
            <a:rPr lang="en-US" sz="3500" kern="1200" dirty="0"/>
            <a:t> </a:t>
          </a:r>
          <a:r>
            <a:rPr lang="en-US" sz="3500" kern="1200" dirty="0" err="1"/>
            <a:t>chăm</a:t>
          </a:r>
          <a:r>
            <a:rPr lang="en-US" sz="3500" kern="1200" dirty="0"/>
            <a:t> </a:t>
          </a:r>
          <a:r>
            <a:rPr lang="en-US" sz="3500" kern="1200" dirty="0" err="1"/>
            <a:t>sóc</a:t>
          </a:r>
          <a:r>
            <a:rPr lang="en-US" sz="3500" kern="1200" dirty="0"/>
            <a:t>, </a:t>
          </a:r>
          <a:r>
            <a:rPr lang="en-US" sz="3500" kern="1200" dirty="0" err="1"/>
            <a:t>giáo</a:t>
          </a:r>
          <a:r>
            <a:rPr lang="en-US" sz="3500" kern="1200" dirty="0"/>
            <a:t> </a:t>
          </a:r>
          <a:r>
            <a:rPr lang="en-US" sz="3500" kern="1200" dirty="0" err="1"/>
            <a:t>dục</a:t>
          </a:r>
          <a:r>
            <a:rPr lang="en-US" sz="3500" kern="1200" dirty="0"/>
            <a:t> </a:t>
          </a:r>
          <a:r>
            <a:rPr lang="en-US" sz="3500" kern="1200" dirty="0" err="1"/>
            <a:t>trẻ</a:t>
          </a:r>
          <a:r>
            <a:rPr lang="en-US" sz="3500" kern="1200" dirty="0"/>
            <a:t> </a:t>
          </a:r>
          <a:r>
            <a:rPr lang="en-US" sz="3500" kern="1200" dirty="0" err="1"/>
            <a:t>một</a:t>
          </a:r>
          <a:r>
            <a:rPr lang="en-US" sz="3500" kern="1200" dirty="0"/>
            <a:t> </a:t>
          </a:r>
          <a:r>
            <a:rPr lang="en-US" sz="3500" kern="1200" dirty="0" err="1"/>
            <a:t>cách</a:t>
          </a:r>
          <a:r>
            <a:rPr lang="en-US" sz="3500" kern="1200" dirty="0"/>
            <a:t> </a:t>
          </a:r>
          <a:r>
            <a:rPr lang="en-US" sz="3500" kern="1200" dirty="0" err="1"/>
            <a:t>phù</a:t>
          </a:r>
          <a:r>
            <a:rPr lang="en-US" sz="3500" kern="1200" dirty="0"/>
            <a:t> </a:t>
          </a:r>
          <a:r>
            <a:rPr lang="en-US" sz="3500" kern="1200" dirty="0" err="1"/>
            <a:t>hợp</a:t>
          </a:r>
          <a:r>
            <a:rPr lang="en-US" sz="3500" kern="1200" dirty="0"/>
            <a:t>.</a:t>
          </a:r>
        </a:p>
      </dsp:txBody>
      <dsp:txXfrm>
        <a:off x="166095" y="158599"/>
        <a:ext cx="10112007" cy="5097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E4231-AC61-4B8A-9515-496FC129EB09}">
      <dsp:nvSpPr>
        <dsp:cNvPr id="0" name=""/>
        <dsp:cNvSpPr/>
      </dsp:nvSpPr>
      <dsp:spPr>
        <a:xfrm>
          <a:off x="0" y="14172"/>
          <a:ext cx="5693388" cy="5613342"/>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BC8B4-C2ED-4B3A-9006-73FB1CFCC463}">
      <dsp:nvSpPr>
        <dsp:cNvPr id="0" name=""/>
        <dsp:cNvSpPr/>
      </dsp:nvSpPr>
      <dsp:spPr>
        <a:xfrm>
          <a:off x="2198429" y="354634"/>
          <a:ext cx="9436739" cy="1397333"/>
        </a:xfrm>
        <a:prstGeom prst="roundRect">
          <a:avLst/>
        </a:prstGeom>
        <a:solidFill>
          <a:schemeClr val="accent5">
            <a:lumMod val="40000"/>
            <a:lumOff val="60000"/>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0" kern="1200" dirty="0">
              <a:solidFill>
                <a:srgbClr val="FF0000"/>
              </a:solidFill>
              <a:latin typeface="Arial" panose="020B0604020202020204" pitchFamily="34" charset="0"/>
              <a:cs typeface="Arial" panose="020B0604020202020204" pitchFamily="34" charset="0"/>
            </a:rPr>
            <a:t>(1)</a:t>
          </a:r>
          <a:r>
            <a:rPr lang="vi-VN" sz="2200" b="0" kern="1200" dirty="0">
              <a:latin typeface="Arial" panose="020B0604020202020204" pitchFamily="34" charset="0"/>
              <a:cs typeface="Arial" panose="020B0604020202020204" pitchFamily="34" charset="0"/>
            </a:rPr>
            <a:t> </a:t>
          </a:r>
          <a:r>
            <a:rPr lang="en-US" sz="2200" b="1" kern="1200" dirty="0" err="1">
              <a:solidFill>
                <a:schemeClr val="tx1"/>
              </a:solidFill>
              <a:latin typeface="Arial" panose="020B0604020202020204" pitchFamily="34" charset="0"/>
              <a:cs typeface="Arial" panose="020B0604020202020204" pitchFamily="34" charset="0"/>
            </a:rPr>
            <a:t>Đánh</a:t>
          </a:r>
          <a:r>
            <a:rPr lang="en-US" sz="2200" b="1" kern="1200" dirty="0">
              <a:solidFill>
                <a:schemeClr val="tx1"/>
              </a:solidFill>
              <a:latin typeface="Arial" panose="020B0604020202020204" pitchFamily="34" charset="0"/>
              <a:cs typeface="Arial" panose="020B0604020202020204" pitchFamily="34" charset="0"/>
            </a:rPr>
            <a:t> </a:t>
          </a:r>
          <a:r>
            <a:rPr lang="en-US" sz="2200" b="1" kern="1200" dirty="0" err="1">
              <a:solidFill>
                <a:schemeClr val="tx1"/>
              </a:solidFill>
              <a:latin typeface="Arial" panose="020B0604020202020204" pitchFamily="34" charset="0"/>
              <a:cs typeface="Arial" panose="020B0604020202020204" pitchFamily="34" charset="0"/>
            </a:rPr>
            <a:t>giá</a:t>
          </a:r>
          <a:r>
            <a:rPr lang="nb-NO" sz="2200" b="1" kern="1200" dirty="0">
              <a:solidFill>
                <a:schemeClr val="tx1"/>
              </a:solidFill>
              <a:latin typeface="Arial" panose="020B0604020202020204" pitchFamily="34" charset="0"/>
              <a:cs typeface="Arial" panose="020B0604020202020204" pitchFamily="34" charset="0"/>
            </a:rPr>
            <a:t> </a:t>
          </a:r>
          <a:r>
            <a:rPr lang="vi-VN" sz="2200" b="1" kern="1200" dirty="0">
              <a:solidFill>
                <a:schemeClr val="tx1"/>
              </a:solidFill>
              <a:latin typeface="Arial" panose="020B0604020202020204" pitchFamily="34" charset="0"/>
              <a:cs typeface="Arial" panose="020B0604020202020204" pitchFamily="34" charset="0"/>
            </a:rPr>
            <a:t>đúng khả năng </a:t>
          </a:r>
          <a:r>
            <a:rPr lang="vi-VN" sz="2200" b="0" kern="1200" dirty="0">
              <a:latin typeface="Arial" panose="020B0604020202020204" pitchFamily="34" charset="0"/>
              <a:cs typeface="Arial" panose="020B0604020202020204" pitchFamily="34" charset="0"/>
            </a:rPr>
            <a:t>của mỗi trẻ để có những tác động phù hợp và tôn trọng những gì trẻ có.</a:t>
          </a:r>
          <a:r>
            <a:rPr lang="nb-NO" sz="2200" b="0" kern="1200" dirty="0">
              <a:latin typeface="Arial" panose="020B0604020202020204" pitchFamily="34" charset="0"/>
              <a:cs typeface="Arial" panose="020B0604020202020204" pitchFamily="34" charset="0"/>
            </a:rPr>
            <a:t> Đánh giá kết quả giáo dục </a:t>
          </a:r>
          <a:r>
            <a:rPr lang="vi-VN" sz="2200" b="0" kern="1200" dirty="0">
              <a:latin typeface="Arial" panose="020B0604020202020204" pitchFamily="34" charset="0"/>
              <a:cs typeface="Arial" panose="020B0604020202020204" pitchFamily="34" charset="0"/>
            </a:rPr>
            <a:t>trẻ phải được </a:t>
          </a:r>
          <a:r>
            <a:rPr lang="nb-NO" sz="2200" b="0" kern="1200" dirty="0">
              <a:latin typeface="Arial" panose="020B0604020202020204" pitchFamily="34" charset="0"/>
              <a:cs typeface="Arial" panose="020B0604020202020204" pitchFamily="34" charset="0"/>
            </a:rPr>
            <a:t>dựa </a:t>
          </a:r>
          <a:r>
            <a:rPr lang="vi-VN" sz="2200" b="0" kern="1200" dirty="0">
              <a:latin typeface="Arial" panose="020B0604020202020204" pitchFamily="34" charset="0"/>
              <a:cs typeface="Arial" panose="020B0604020202020204" pitchFamily="34" charset="0"/>
            </a:rPr>
            <a:t>trên cơ sở sự thay đổi của từng trẻ</a:t>
          </a:r>
          <a:r>
            <a:rPr lang="nb-NO" sz="2200" b="0" kern="1200" dirty="0">
              <a:latin typeface="Arial" panose="020B0604020202020204" pitchFamily="34" charset="0"/>
              <a:cs typeface="Arial" panose="020B0604020202020204" pitchFamily="34" charset="0"/>
            </a:rPr>
            <a:t>, không kỳ vọng giống nhau với tất cả trẻ</a:t>
          </a:r>
          <a:r>
            <a:rPr lang="vi-VN" sz="2200" b="0" kern="1200" dirty="0">
              <a:latin typeface="Arial" panose="020B0604020202020204" pitchFamily="34" charset="0"/>
              <a:cs typeface="Arial" panose="020B0604020202020204" pitchFamily="34" charset="0"/>
            </a:rPr>
            <a:t>.</a:t>
          </a:r>
          <a:endParaRPr lang="en-US" sz="2200" b="0" kern="1200" dirty="0">
            <a:latin typeface="Arial" panose="020B0604020202020204" pitchFamily="34" charset="0"/>
            <a:cs typeface="Arial" panose="020B0604020202020204" pitchFamily="34" charset="0"/>
          </a:endParaRPr>
        </a:p>
      </dsp:txBody>
      <dsp:txXfrm>
        <a:off x="2266641" y="422846"/>
        <a:ext cx="9300315" cy="1260909"/>
      </dsp:txXfrm>
    </dsp:sp>
    <dsp:sp modelId="{1E80D1F5-D870-4475-A27C-044C2487E615}">
      <dsp:nvSpPr>
        <dsp:cNvPr id="0" name=""/>
        <dsp:cNvSpPr/>
      </dsp:nvSpPr>
      <dsp:spPr>
        <a:xfrm>
          <a:off x="1197628" y="1962020"/>
          <a:ext cx="10194602" cy="1553091"/>
        </a:xfrm>
        <a:prstGeom prst="roundRect">
          <a:avLst/>
        </a:prstGeom>
        <a:solidFill>
          <a:schemeClr val="accent4">
            <a:lumMod val="20000"/>
            <a:lumOff val="80000"/>
            <a:alpha val="9000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kern="1200" dirty="0">
              <a:solidFill>
                <a:srgbClr val="FF0000"/>
              </a:solidFill>
              <a:latin typeface="Arial" panose="020B0604020202020204" pitchFamily="34" charset="0"/>
              <a:cs typeface="Arial" panose="020B0604020202020204" pitchFamily="34" charset="0"/>
            </a:rPr>
            <a:t>(2)</a:t>
          </a:r>
          <a:r>
            <a:rPr lang="vi-VN" sz="2200" kern="1200" dirty="0">
              <a:latin typeface="Arial" panose="020B0604020202020204" pitchFamily="34" charset="0"/>
              <a:cs typeface="Arial" panose="020B0604020202020204" pitchFamily="34" charset="0"/>
            </a:rPr>
            <a:t> </a:t>
          </a:r>
          <a:r>
            <a:rPr lang="en-US" sz="2200" kern="1200" dirty="0" err="1">
              <a:latin typeface="Arial" panose="020B0604020202020204" pitchFamily="34" charset="0"/>
              <a:cs typeface="Arial" panose="020B0604020202020204" pitchFamily="34" charset="0"/>
            </a:rPr>
            <a:t>Đánh</a:t>
          </a:r>
          <a:r>
            <a:rPr lang="en-US" sz="2200" kern="1200" dirty="0">
              <a:latin typeface="Arial" panose="020B0604020202020204" pitchFamily="34" charset="0"/>
              <a:cs typeface="Arial" panose="020B0604020202020204" pitchFamily="34" charset="0"/>
            </a:rPr>
            <a:t> </a:t>
          </a:r>
          <a:r>
            <a:rPr lang="en-US" sz="2200" kern="1200" dirty="0" err="1">
              <a:latin typeface="Arial" panose="020B0604020202020204" pitchFamily="34" charset="0"/>
              <a:cs typeface="Arial" panose="020B0604020202020204" pitchFamily="34" charset="0"/>
            </a:rPr>
            <a:t>giá</a:t>
          </a:r>
          <a:r>
            <a:rPr lang="nb-NO" sz="2200" kern="1200" dirty="0">
              <a:latin typeface="Arial" panose="020B0604020202020204" pitchFamily="34" charset="0"/>
              <a:cs typeface="Arial" panose="020B0604020202020204" pitchFamily="34" charset="0"/>
            </a:rPr>
            <a:t> sự tiến bộ của từng trẻ dựa trên mức độ đạt so với mục tiêu =&gt; sử dụng kết quả đánh giá để xây dựng kế hoạch giáo dục, điều chỉnh kế hoạch giáo dục và tổ chức các hoạt động giáo dục tiếp theo phù hợp với khả năng, nhu cầu, sở thích, kinh nghiệm sống của trẻ và điều kiện thực tế của trường, lớp (</a:t>
          </a:r>
          <a:r>
            <a:rPr lang="nb-NO" sz="2200" b="1" kern="1200" dirty="0">
              <a:latin typeface="Arial" panose="020B0604020202020204" pitchFamily="34" charset="0"/>
              <a:cs typeface="Arial" panose="020B0604020202020204" pitchFamily="34" charset="0"/>
            </a:rPr>
            <a:t>Không đánh giá so sánh giữa các trẻ</a:t>
          </a:r>
          <a:r>
            <a:rPr lang="nb-NO" sz="2200" kern="1200" dirty="0">
              <a:latin typeface="Arial" panose="020B0604020202020204" pitchFamily="34" charset="0"/>
              <a:cs typeface="Arial" panose="020B0604020202020204" pitchFamily="34" charset="0"/>
            </a:rPr>
            <a:t>).</a:t>
          </a:r>
          <a:endParaRPr lang="en-US" sz="2200" kern="1200" dirty="0">
            <a:latin typeface="Arial" panose="020B0604020202020204" pitchFamily="34" charset="0"/>
            <a:cs typeface="Arial" panose="020B0604020202020204" pitchFamily="34" charset="0"/>
          </a:endParaRPr>
        </a:p>
      </dsp:txBody>
      <dsp:txXfrm>
        <a:off x="1273444" y="2037836"/>
        <a:ext cx="10042970" cy="1401459"/>
      </dsp:txXfrm>
    </dsp:sp>
    <dsp:sp modelId="{868A7E09-9489-4013-BADE-837B2B074068}">
      <dsp:nvSpPr>
        <dsp:cNvPr id="0" name=""/>
        <dsp:cNvSpPr/>
      </dsp:nvSpPr>
      <dsp:spPr>
        <a:xfrm>
          <a:off x="0" y="3777096"/>
          <a:ext cx="10089589" cy="1397333"/>
        </a:xfrm>
        <a:prstGeom prst="roundRect">
          <a:avLst/>
        </a:prstGeom>
        <a:solidFill>
          <a:schemeClr val="accent6">
            <a:lumMod val="40000"/>
            <a:lumOff val="60000"/>
            <a:alpha val="9000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kern="1200" dirty="0">
              <a:solidFill>
                <a:srgbClr val="FF0000"/>
              </a:solidFill>
              <a:latin typeface="Arial" panose="020B0604020202020204" pitchFamily="34" charset="0"/>
              <a:cs typeface="Arial" panose="020B0604020202020204" pitchFamily="34" charset="0"/>
            </a:rPr>
            <a:t>(3)</a:t>
          </a:r>
          <a:r>
            <a:rPr lang="vi-VN" sz="2200" kern="1200" dirty="0">
              <a:latin typeface="Arial" panose="020B0604020202020204" pitchFamily="34" charset="0"/>
              <a:cs typeface="Arial" panose="020B0604020202020204" pitchFamily="34" charset="0"/>
            </a:rPr>
            <a:t> </a:t>
          </a:r>
          <a:r>
            <a:rPr lang="nb-NO" sz="2200" b="1" kern="1200" dirty="0">
              <a:latin typeface="Arial" panose="020B0604020202020204" pitchFamily="34" charset="0"/>
              <a:cs typeface="Arial" panose="020B0604020202020204" pitchFamily="34" charset="0"/>
            </a:rPr>
            <a:t>Tôn trọng sự khác biệt của mỗi đứa trẻ </a:t>
          </a:r>
          <a:r>
            <a:rPr lang="nb-NO" sz="2200" kern="1200" dirty="0">
              <a:latin typeface="Arial" panose="020B0604020202020204" pitchFamily="34" charset="0"/>
              <a:cs typeface="Arial" panose="020B0604020202020204" pitchFamily="34" charset="0"/>
            </a:rPr>
            <a:t>về cách thức và tốc độ học tập và phát triển riêng. Chú trọng và thúc đẩy tiềm năng của mỗi trẻ.</a:t>
          </a:r>
          <a:endParaRPr lang="en-US" sz="2200" kern="1200" dirty="0">
            <a:latin typeface="Arial" panose="020B0604020202020204" pitchFamily="34" charset="0"/>
            <a:cs typeface="Arial" panose="020B0604020202020204" pitchFamily="34" charset="0"/>
          </a:endParaRPr>
        </a:p>
      </dsp:txBody>
      <dsp:txXfrm>
        <a:off x="68212" y="3845308"/>
        <a:ext cx="9953165" cy="1260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32781-647A-4845-AF32-7DA2FEC1A7CE}">
      <dsp:nvSpPr>
        <dsp:cNvPr id="0" name=""/>
        <dsp:cNvSpPr/>
      </dsp:nvSpPr>
      <dsp:spPr>
        <a:xfrm>
          <a:off x="0" y="32660"/>
          <a:ext cx="11424557" cy="1812471"/>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IV. </a:t>
          </a:r>
          <a:r>
            <a:rPr lang="en-US" sz="3200" b="1" kern="1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đánh</a:t>
          </a:r>
          <a:r>
            <a:rPr lang="en-US" sz="3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giá</a:t>
          </a:r>
          <a:r>
            <a:rPr lang="en-US" sz="3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kern="1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trẻ</a:t>
          </a:r>
          <a:r>
            <a:rPr lang="en-US" sz="3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bao </a:t>
          </a:r>
          <a:r>
            <a:rPr lang="en-US" sz="3200" b="1" kern="1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gồm</a:t>
          </a:r>
          <a:endParaRPr lang="en-US" sz="3200" kern="1200" dirty="0">
            <a:solidFill>
              <a:schemeClr val="tx1"/>
            </a:solidFill>
            <a:latin typeface="Arial" panose="020B0604020202020204" pitchFamily="34" charset="0"/>
            <a:cs typeface="Arial" panose="020B0604020202020204" pitchFamily="34" charset="0"/>
          </a:endParaRPr>
        </a:p>
      </dsp:txBody>
      <dsp:txXfrm>
        <a:off x="0" y="32660"/>
        <a:ext cx="11424557" cy="1812471"/>
      </dsp:txXfrm>
    </dsp:sp>
    <dsp:sp modelId="{0278A29B-D027-475C-9BA3-C82C8D422346}">
      <dsp:nvSpPr>
        <dsp:cNvPr id="0" name=""/>
        <dsp:cNvSpPr/>
      </dsp:nvSpPr>
      <dsp:spPr>
        <a:xfrm>
          <a:off x="0" y="1812471"/>
          <a:ext cx="5712278" cy="380619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buFont typeface="Times New Roman" panose="02020603050405020304" pitchFamily="18" charset="0"/>
            <a:buNone/>
          </a:pPr>
          <a:r>
            <a:rPr lang="en-US" sz="2800" b="1" i="1" kern="1200" dirty="0" err="1">
              <a:latin typeface="Arial" panose="020B0604020202020204" pitchFamily="34" charset="0"/>
              <a:cs typeface="Arial" panose="020B0604020202020204" pitchFamily="34" charset="0"/>
            </a:rPr>
            <a:t>Nhà</a:t>
          </a:r>
          <a:r>
            <a:rPr lang="en-US" sz="2800" b="1" i="1" kern="1200" dirty="0">
              <a:latin typeface="Arial" panose="020B0604020202020204" pitchFamily="34" charset="0"/>
              <a:cs typeface="Arial" panose="020B0604020202020204" pitchFamily="34" charset="0"/>
            </a:rPr>
            <a:t> </a:t>
          </a:r>
          <a:r>
            <a:rPr lang="en-US" sz="2800" b="1" i="1" kern="1200" dirty="0" err="1">
              <a:latin typeface="Arial" panose="020B0604020202020204" pitchFamily="34" charset="0"/>
              <a:cs typeface="Arial" panose="020B0604020202020204" pitchFamily="34" charset="0"/>
            </a:rPr>
            <a:t>trẻ</a:t>
          </a:r>
          <a:r>
            <a:rPr lang="en-US" sz="2800" b="1" i="1" kern="1200" dirty="0">
              <a:latin typeface="Arial" panose="020B0604020202020204" pitchFamily="34" charset="0"/>
              <a:cs typeface="Arial" panose="020B0604020202020204" pitchFamily="34" charset="0"/>
            </a:rPr>
            <a:t>:</a:t>
          </a:r>
          <a:endParaRPr lang="en-US" sz="2800" kern="1200" dirty="0">
            <a:latin typeface="Arial" panose="020B0604020202020204" pitchFamily="34" charset="0"/>
            <a:cs typeface="Arial" panose="020B0604020202020204" pitchFamily="34" charset="0"/>
          </a:endParaRPr>
        </a:p>
        <a:p>
          <a:pPr lvl="0" algn="l" defTabSz="1244600">
            <a:lnSpc>
              <a:spcPct val="90000"/>
            </a:lnSpc>
            <a:spcBef>
              <a:spcPct val="0"/>
            </a:spcBef>
            <a:spcAft>
              <a:spcPct val="35000"/>
            </a:spcAft>
            <a:buFont typeface="Wingdings" panose="05000000000000000000" pitchFamily="2" charset="2"/>
            <a:buChar char="§"/>
          </a:pPr>
          <a:r>
            <a:rPr lang="en-US" sz="2800" kern="1200" dirty="0" err="1">
              <a:latin typeface="Arial" panose="020B0604020202020204" pitchFamily="34" charset="0"/>
              <a:cs typeface="Arial" panose="020B0604020202020204" pitchFamily="34" charset="0"/>
            </a:rPr>
            <a:t>Đánh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giá</a:t>
          </a:r>
          <a:r>
            <a:rPr lang="en-US" sz="2800" kern="1200" dirty="0">
              <a:latin typeface="Arial" panose="020B0604020202020204" pitchFamily="34" charset="0"/>
              <a:cs typeface="Arial" panose="020B0604020202020204" pitchFamily="34" charset="0"/>
            </a:rPr>
            <a:t> </a:t>
          </a:r>
          <a:r>
            <a:rPr lang="nb-NO" sz="2800" kern="1200" dirty="0">
              <a:latin typeface="Arial" panose="020B0604020202020204" pitchFamily="34" charset="0"/>
              <a:cs typeface="Arial" panose="020B0604020202020204" pitchFamily="34" charset="0"/>
            </a:rPr>
            <a:t>trẻ hàng ngày </a:t>
          </a:r>
          <a:endParaRPr lang="nb-NO" sz="2800" kern="1200" dirty="0" smtClean="0">
            <a:latin typeface="Arial" panose="020B0604020202020204" pitchFamily="34" charset="0"/>
            <a:cs typeface="Arial" panose="020B0604020202020204" pitchFamily="34" charset="0"/>
          </a:endParaRPr>
        </a:p>
        <a:p>
          <a:pPr lvl="0" algn="l" defTabSz="1244600">
            <a:lnSpc>
              <a:spcPct val="150000"/>
            </a:lnSpc>
            <a:spcBef>
              <a:spcPct val="0"/>
            </a:spcBef>
            <a:spcAft>
              <a:spcPct val="35000"/>
            </a:spcAft>
            <a:buFont typeface="Wingdings" panose="05000000000000000000" pitchFamily="2" charset="2"/>
            <a:buChar char="§"/>
          </a:pPr>
          <a:r>
            <a:rPr lang="nb-NO" sz="2800" kern="1200" dirty="0" smtClean="0">
              <a:latin typeface="Arial" panose="020B0604020202020204" pitchFamily="34" charset="0"/>
              <a:cs typeface="Arial" panose="020B0604020202020204" pitchFamily="34" charset="0"/>
            </a:rPr>
            <a:t>Đánh </a:t>
          </a:r>
          <a:r>
            <a:rPr lang="nb-NO" sz="2800" kern="1200" dirty="0">
              <a:latin typeface="Arial" panose="020B0604020202020204" pitchFamily="34" charset="0"/>
              <a:cs typeface="Arial" panose="020B0604020202020204" pitchFamily="34" charset="0"/>
            </a:rPr>
            <a:t>giá trẻ theo giai đoạn (phiếu đánh giá cuối độ tuổi theo quy định (6, 12, 18, 24, 36 tháng</a:t>
          </a:r>
          <a:r>
            <a:rPr lang="nb-NO" sz="2800" kern="1200" dirty="0" smtClean="0">
              <a:latin typeface="Arial" panose="020B0604020202020204" pitchFamily="34" charset="0"/>
              <a:cs typeface="Arial" panose="020B0604020202020204" pitchFamily="34" charset="0"/>
            </a:rPr>
            <a:t>)</a:t>
          </a:r>
          <a:endParaRPr lang="en-US" sz="2800" kern="1200" dirty="0">
            <a:latin typeface="Arial" panose="020B0604020202020204" pitchFamily="34" charset="0"/>
            <a:cs typeface="Arial" panose="020B0604020202020204" pitchFamily="34" charset="0"/>
          </a:endParaRPr>
        </a:p>
      </dsp:txBody>
      <dsp:txXfrm>
        <a:off x="0" y="1812471"/>
        <a:ext cx="5712278" cy="3806190"/>
      </dsp:txXfrm>
    </dsp:sp>
    <dsp:sp modelId="{CD1D1EA4-C3FB-4740-B3F5-5B30E572A27E}">
      <dsp:nvSpPr>
        <dsp:cNvPr id="0" name=""/>
        <dsp:cNvSpPr/>
      </dsp:nvSpPr>
      <dsp:spPr>
        <a:xfrm>
          <a:off x="5712278" y="1812471"/>
          <a:ext cx="5712278" cy="380619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buFont typeface="Times New Roman" panose="02020603050405020304" pitchFamily="18" charset="0"/>
            <a:buChar char="-"/>
          </a:pPr>
          <a:r>
            <a:rPr lang="en-US" sz="2800" b="1" i="1" kern="1200" dirty="0" err="1">
              <a:latin typeface="Arial" panose="020B0604020202020204" pitchFamily="34" charset="0"/>
              <a:cs typeface="Arial" panose="020B0604020202020204" pitchFamily="34" charset="0"/>
            </a:rPr>
            <a:t>Mẫu</a:t>
          </a:r>
          <a:r>
            <a:rPr lang="en-US" sz="2800" b="1" i="1" kern="1200" dirty="0">
              <a:latin typeface="Arial" panose="020B0604020202020204" pitchFamily="34" charset="0"/>
              <a:cs typeface="Arial" panose="020B0604020202020204" pitchFamily="34" charset="0"/>
            </a:rPr>
            <a:t> </a:t>
          </a:r>
          <a:r>
            <a:rPr lang="en-US" sz="2800" b="1" i="1" kern="1200" dirty="0" err="1">
              <a:latin typeface="Arial" panose="020B0604020202020204" pitchFamily="34" charset="0"/>
              <a:cs typeface="Arial" panose="020B0604020202020204" pitchFamily="34" charset="0"/>
            </a:rPr>
            <a:t>giáo</a:t>
          </a:r>
          <a:endParaRPr lang="en-US" sz="2800" kern="1200" dirty="0">
            <a:latin typeface="Arial" panose="020B0604020202020204" pitchFamily="34" charset="0"/>
            <a:cs typeface="Arial" panose="020B0604020202020204" pitchFamily="34" charset="0"/>
          </a:endParaRPr>
        </a:p>
        <a:p>
          <a:pPr lvl="0" algn="l" defTabSz="1244600">
            <a:lnSpc>
              <a:spcPct val="90000"/>
            </a:lnSpc>
            <a:spcBef>
              <a:spcPct val="0"/>
            </a:spcBef>
            <a:spcAft>
              <a:spcPct val="35000"/>
            </a:spcAft>
            <a:buFont typeface="Times New Roman" panose="02020603050405020304" pitchFamily="18" charset="0"/>
            <a:buChar char="-"/>
          </a:pPr>
          <a:r>
            <a:rPr lang="en-US" sz="2800" kern="1200" dirty="0" err="1">
              <a:latin typeface="Arial" panose="020B0604020202020204" pitchFamily="34" charset="0"/>
              <a:cs typeface="Arial" panose="020B0604020202020204" pitchFamily="34" charset="0"/>
            </a:rPr>
            <a:t>Đánh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giá</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trẻ</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hàng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ngày</a:t>
          </a:r>
          <a:r>
            <a:rPr lang="en-US" sz="2800" kern="1200" dirty="0">
              <a:latin typeface="Arial" panose="020B0604020202020204" pitchFamily="34" charset="0"/>
              <a:cs typeface="Arial" panose="020B0604020202020204" pitchFamily="34" charset="0"/>
            </a:rPr>
            <a:t> </a:t>
          </a:r>
          <a:endParaRPr lang="en-US" sz="2800" kern="1200" dirty="0" smtClean="0">
            <a:latin typeface="Arial" panose="020B0604020202020204" pitchFamily="34" charset="0"/>
            <a:cs typeface="Arial" panose="020B0604020202020204" pitchFamily="34" charset="0"/>
          </a:endParaRPr>
        </a:p>
        <a:p>
          <a:pPr lvl="0" algn="l" defTabSz="1244600">
            <a:lnSpc>
              <a:spcPct val="90000"/>
            </a:lnSpc>
            <a:spcBef>
              <a:spcPct val="0"/>
            </a:spcBef>
            <a:spcAft>
              <a:spcPct val="35000"/>
            </a:spcAft>
            <a:buFont typeface="Times New Roman" panose="02020603050405020304" pitchFamily="18" charset="0"/>
            <a:buChar char="-"/>
          </a:pP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giá</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trẻ</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theo</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giai</a:t>
          </a:r>
          <a:r>
            <a:rPr lang="en-US" sz="2800" kern="1200" dirty="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đoạn</a:t>
          </a:r>
          <a:endParaRPr lang="en-US" sz="2800" kern="1200" dirty="0" smtClean="0">
            <a:latin typeface="Arial" panose="020B0604020202020204" pitchFamily="34" charset="0"/>
            <a:cs typeface="Arial" panose="020B0604020202020204" pitchFamily="34" charset="0"/>
          </a:endParaRPr>
        </a:p>
        <a:p>
          <a:pPr lvl="0" algn="l" defTabSz="1244600">
            <a:lnSpc>
              <a:spcPct val="90000"/>
            </a:lnSpc>
            <a:spcBef>
              <a:spcPct val="0"/>
            </a:spcBef>
            <a:spcAft>
              <a:spcPct val="35000"/>
            </a:spcAft>
            <a:buFont typeface="Times New Roman" panose="02020603050405020304" pitchFamily="18" charset="0"/>
            <a:buChar char="-"/>
          </a:pPr>
          <a:r>
            <a:rPr lang="en-US" sz="2800" kern="1200" dirty="0" err="1" smtClean="0">
              <a:latin typeface="Arial" panose="020B0604020202020204" pitchFamily="34" charset="0"/>
              <a:cs typeface="Arial" panose="020B0604020202020204" pitchFamily="34" charset="0"/>
            </a:rPr>
            <a:t>Đánh</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giá</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sự</a:t>
          </a:r>
          <a:r>
            <a:rPr lang="en-US" sz="2800" kern="1200" dirty="0" smtClean="0">
              <a:latin typeface="Arial" panose="020B0604020202020204" pitchFamily="34" charset="0"/>
              <a:cs typeface="Arial" panose="020B0604020202020204" pitchFamily="34" charset="0"/>
            </a:rPr>
            <a:t> PT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cuối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độ</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tuổi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mỗi</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trẻ</a:t>
          </a:r>
          <a:r>
            <a:rPr lang="en-US" sz="2800" kern="1200" dirty="0" smtClean="0">
              <a:latin typeface="Arial" panose="020B0604020202020204" pitchFamily="34" charset="0"/>
              <a:cs typeface="Arial" panose="020B0604020202020204" pitchFamily="34" charset="0"/>
            </a:rPr>
            <a:t> 1 </a:t>
          </a:r>
          <a:r>
            <a:rPr lang="en-US" sz="2800" kern="1200" dirty="0" err="1" smtClean="0">
              <a:latin typeface="Arial" panose="020B0604020202020204" pitchFamily="34" charset="0"/>
              <a:cs typeface="Arial" panose="020B0604020202020204" pitchFamily="34" charset="0"/>
            </a:rPr>
            <a:t>phiếu</a:t>
          </a:r>
          <a:r>
            <a:rPr lang="en-US" sz="2800" kern="1200" dirty="0" smtClean="0">
              <a:latin typeface="Arial" panose="020B0604020202020204" pitchFamily="34" charset="0"/>
              <a:cs typeface="Arial" panose="020B0604020202020204" pitchFamily="34" charset="0"/>
            </a:rPr>
            <a:t>)</a:t>
          </a:r>
        </a:p>
        <a:p>
          <a:pPr lvl="0" algn="l" defTabSz="1244600">
            <a:lnSpc>
              <a:spcPct val="90000"/>
            </a:lnSpc>
            <a:spcBef>
              <a:spcPct val="0"/>
            </a:spcBef>
            <a:spcAft>
              <a:spcPct val="35000"/>
            </a:spcAft>
            <a:buFont typeface="Times New Roman" panose="02020603050405020304" pitchFamily="18" charset="0"/>
            <a:buChar char="-"/>
          </a:pPr>
          <a:r>
            <a:rPr lang="en-US" sz="2800" kern="1200" dirty="0" err="1" smtClean="0">
              <a:latin typeface="Arial" panose="020B0604020202020204" pitchFamily="34" charset="0"/>
              <a:cs typeface="Arial" panose="020B0604020202020204" pitchFamily="34" charset="0"/>
            </a:rPr>
            <a:t>Riêng</a:t>
          </a:r>
          <a:r>
            <a:rPr lang="en-US" sz="2800" kern="1200" dirty="0" smtClean="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lớp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Lá</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phần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đánh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giá</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các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chỉ</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số</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theo</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Bộ</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chuẩn</a:t>
          </a:r>
          <a:r>
            <a:rPr lang="en-US" sz="2800" kern="1200" dirty="0">
              <a:latin typeface="Arial" panose="020B0604020202020204" pitchFamily="34" charset="0"/>
              <a:cs typeface="Arial" panose="020B0604020202020204" pitchFamily="34" charset="0"/>
            </a:rPr>
            <a:t> PT </a:t>
          </a:r>
          <a:r>
            <a:rPr lang="en-US" sz="2800" kern="1200" dirty="0" err="1">
              <a:latin typeface="Arial" panose="020B0604020202020204" pitchFamily="34" charset="0"/>
              <a:cs typeface="Arial" panose="020B0604020202020204" pitchFamily="34" charset="0"/>
            </a:rPr>
            <a:t>trẻ</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em</a:t>
          </a:r>
          <a:r>
            <a:rPr lang="en-US" sz="2800" kern="1200" dirty="0">
              <a:latin typeface="Arial" panose="020B0604020202020204" pitchFamily="34" charset="0"/>
              <a:cs typeface="Arial" panose="020B0604020202020204" pitchFamily="34" charset="0"/>
            </a:rPr>
            <a:t> 5 </a:t>
          </a:r>
          <a:r>
            <a:rPr lang="en-US" sz="2800" kern="1200" dirty="0" err="1">
              <a:latin typeface="Arial" panose="020B0604020202020204" pitchFamily="34" charset="0"/>
              <a:cs typeface="Arial" panose="020B0604020202020204" pitchFamily="34" charset="0"/>
            </a:rPr>
            <a:t>tuổi</a:t>
          </a:r>
          <a:r>
            <a:rPr lang="en-US" sz="2800" kern="1200" dirty="0">
              <a:latin typeface="Arial" panose="020B0604020202020204" pitchFamily="34" charset="0"/>
              <a:cs typeface="Arial" panose="020B0604020202020204" pitchFamily="34" charset="0"/>
            </a:rPr>
            <a:t>.</a:t>
          </a:r>
        </a:p>
      </dsp:txBody>
      <dsp:txXfrm>
        <a:off x="5712278" y="1812471"/>
        <a:ext cx="5712278" cy="3806190"/>
      </dsp:txXfrm>
    </dsp:sp>
    <dsp:sp modelId="{52341DFE-3454-4BF0-8329-197DFC73AF07}">
      <dsp:nvSpPr>
        <dsp:cNvPr id="0" name=""/>
        <dsp:cNvSpPr/>
      </dsp:nvSpPr>
      <dsp:spPr>
        <a:xfrm>
          <a:off x="0" y="5618661"/>
          <a:ext cx="11424557" cy="422910"/>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B901B-2BEE-4A34-BB8A-992463AB67D8}">
      <dsp:nvSpPr>
        <dsp:cNvPr id="0" name=""/>
        <dsp:cNvSpPr/>
      </dsp:nvSpPr>
      <dsp:spPr>
        <a:xfrm>
          <a:off x="0" y="367542"/>
          <a:ext cx="10515600"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964919-4FEB-4245-AA64-A5AF450A4674}">
      <dsp:nvSpPr>
        <dsp:cNvPr id="0" name=""/>
        <dsp:cNvSpPr/>
      </dsp:nvSpPr>
      <dsp:spPr>
        <a:xfrm>
          <a:off x="525780" y="13302"/>
          <a:ext cx="7360920"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2. </a:t>
          </a:r>
          <a:r>
            <a:rPr lang="en-US" sz="2400" b="1" kern="1200" dirty="0" err="1">
              <a:latin typeface="Arial" panose="020B0604020202020204" pitchFamily="34" charset="0"/>
              <a:cs typeface="Arial" panose="020B0604020202020204" pitchFamily="34" charset="0"/>
            </a:rPr>
            <a:t>Đánh</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giá</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trẻ</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theo</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giai</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đoạn</a:t>
          </a:r>
          <a:endParaRPr lang="en-US" sz="2400" kern="1200" dirty="0">
            <a:latin typeface="Arial" panose="020B0604020202020204" pitchFamily="34" charset="0"/>
            <a:cs typeface="Arial" panose="020B0604020202020204" pitchFamily="34" charset="0"/>
          </a:endParaRPr>
        </a:p>
      </dsp:txBody>
      <dsp:txXfrm>
        <a:off x="560365" y="47887"/>
        <a:ext cx="7291750" cy="639310"/>
      </dsp:txXfrm>
    </dsp:sp>
    <dsp:sp modelId="{196CFA75-D993-4743-8F7E-30F158EE8CBE}">
      <dsp:nvSpPr>
        <dsp:cNvPr id="0" name=""/>
        <dsp:cNvSpPr/>
      </dsp:nvSpPr>
      <dsp:spPr>
        <a:xfrm>
          <a:off x="0" y="1462537"/>
          <a:ext cx="10515600" cy="17010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nb-NO" sz="2400" kern="1200"/>
            <a:t>Xác định mức độ đạt được của trẻ ở các lĩnh vực phát triển theo từng giai đoạn, trên cơ sở đó điều chỉnh kế hoạch chăm sóc, giáo dục cho giai đoạn tiếp theo. </a:t>
          </a:r>
          <a:endParaRPr lang="en-US" sz="2400" kern="1200"/>
        </a:p>
      </dsp:txBody>
      <dsp:txXfrm>
        <a:off x="0" y="1462537"/>
        <a:ext cx="10515600" cy="1701000"/>
      </dsp:txXfrm>
    </dsp:sp>
    <dsp:sp modelId="{91E0B74B-8202-440A-B6A8-CBE207D5B945}">
      <dsp:nvSpPr>
        <dsp:cNvPr id="0" name=""/>
        <dsp:cNvSpPr/>
      </dsp:nvSpPr>
      <dsp:spPr>
        <a:xfrm>
          <a:off x="525780" y="1101942"/>
          <a:ext cx="7383812" cy="71483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pt-BR" sz="2400" b="1" i="1" kern="1200" dirty="0">
              <a:latin typeface="Arial" panose="020B0604020202020204" pitchFamily="34" charset="0"/>
              <a:cs typeface="Arial" panose="020B0604020202020204" pitchFamily="34" charset="0"/>
            </a:rPr>
            <a:t>a) Mục đích đánh giá</a:t>
          </a:r>
          <a:endParaRPr lang="en-US" sz="2400" kern="1200" dirty="0">
            <a:latin typeface="Arial" panose="020B0604020202020204" pitchFamily="34" charset="0"/>
            <a:cs typeface="Arial" panose="020B0604020202020204" pitchFamily="34" charset="0"/>
          </a:endParaRPr>
        </a:p>
      </dsp:txBody>
      <dsp:txXfrm>
        <a:off x="560675" y="1136837"/>
        <a:ext cx="7314022" cy="645045"/>
      </dsp:txXfrm>
    </dsp:sp>
    <dsp:sp modelId="{BA8CCFB5-892C-41C9-934F-7B0A09485B1D}">
      <dsp:nvSpPr>
        <dsp:cNvPr id="0" name=""/>
        <dsp:cNvSpPr/>
      </dsp:nvSpPr>
      <dsp:spPr>
        <a:xfrm>
          <a:off x="0" y="3647377"/>
          <a:ext cx="10515600" cy="13608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nb-NO" sz="2400" kern="1200"/>
            <a:t>Đánh giá mức độ phát triển của trẻ theo giai đoạn về thể chất, nhận thức, ngôn ngữ, tình cảm, kĩ năng xã hội và thẩm mĩ. </a:t>
          </a:r>
          <a:endParaRPr lang="en-US" sz="2400" kern="1200"/>
        </a:p>
      </dsp:txBody>
      <dsp:txXfrm>
        <a:off x="0" y="3647377"/>
        <a:ext cx="10515600" cy="1360800"/>
      </dsp:txXfrm>
    </dsp:sp>
    <dsp:sp modelId="{F1819A12-7A94-4984-8A62-1ACEE7DCA14F}">
      <dsp:nvSpPr>
        <dsp:cNvPr id="0" name=""/>
        <dsp:cNvSpPr/>
      </dsp:nvSpPr>
      <dsp:spPr>
        <a:xfrm>
          <a:off x="525780" y="3293137"/>
          <a:ext cx="7360920" cy="7084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pt-BR" sz="2400" b="1" i="1" kern="1200" dirty="0">
              <a:latin typeface="Arial" panose="020B0604020202020204" pitchFamily="34" charset="0"/>
              <a:cs typeface="Arial" panose="020B0604020202020204" pitchFamily="34" charset="0"/>
            </a:rPr>
            <a:t>b) Nội dung đánh giá</a:t>
          </a:r>
          <a:endParaRPr lang="en-US" sz="2400" kern="1200" dirty="0">
            <a:latin typeface="Arial" panose="020B0604020202020204" pitchFamily="34" charset="0"/>
            <a:cs typeface="Arial" panose="020B0604020202020204" pitchFamily="34" charset="0"/>
          </a:endParaRPr>
        </a:p>
      </dsp:txBody>
      <dsp:txXfrm>
        <a:off x="560365" y="3327722"/>
        <a:ext cx="7291750"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79CFC-D312-4CA9-B197-CF00570DBD93}">
      <dsp:nvSpPr>
        <dsp:cNvPr id="0" name=""/>
        <dsp:cNvSpPr/>
      </dsp:nvSpPr>
      <dsp:spPr>
        <a:xfrm>
          <a:off x="1407094" y="218594"/>
          <a:ext cx="7736790" cy="24928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nb-NO" sz="2400" kern="1200" dirty="0">
              <a:solidFill>
                <a:schemeClr val="tx1"/>
              </a:solidFill>
              <a:latin typeface="Arial" panose="020B0604020202020204" pitchFamily="34" charset="0"/>
              <a:cs typeface="Arial" panose="020B0604020202020204" pitchFamily="34" charset="0"/>
            </a:rPr>
            <a:t>- Đánh giá trẻ nhà trẻ có thể sử dụng kết quả đánh giá hàng ngày, đánh giá trẻ đã đạt hay chưa đạt các mục tiêu tương ứng với tháng tuổi và ghi vào Bảng kết quả đánh giá trẻ theo giai đoạn cuối độ tuổi quy định để theo dõi cũng như trao đổi với cha mẹ trẻ. </a:t>
          </a:r>
          <a:endParaRPr lang="en-US" sz="2400" kern="1200" dirty="0">
            <a:solidFill>
              <a:schemeClr val="tx1"/>
            </a:solidFill>
            <a:latin typeface="Arial" panose="020B0604020202020204" pitchFamily="34" charset="0"/>
            <a:cs typeface="Arial" panose="020B0604020202020204" pitchFamily="34" charset="0"/>
          </a:endParaRPr>
        </a:p>
      </dsp:txBody>
      <dsp:txXfrm>
        <a:off x="1480108" y="291608"/>
        <a:ext cx="7590762" cy="2346841"/>
      </dsp:txXfrm>
    </dsp:sp>
    <dsp:sp modelId="{43FE9A38-8AFE-4329-B537-3511F72883A5}">
      <dsp:nvSpPr>
        <dsp:cNvPr id="0" name=""/>
        <dsp:cNvSpPr/>
      </dsp:nvSpPr>
      <dsp:spPr>
        <a:xfrm rot="5400000">
          <a:off x="4889402" y="2665351"/>
          <a:ext cx="772175" cy="11217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Arial" panose="020B0604020202020204" pitchFamily="34" charset="0"/>
            <a:cs typeface="Arial" panose="020B0604020202020204" pitchFamily="34" charset="0"/>
          </a:endParaRPr>
        </a:p>
      </dsp:txBody>
      <dsp:txXfrm rot="-5400000">
        <a:off x="4938952" y="2840159"/>
        <a:ext cx="673075" cy="540523"/>
      </dsp:txXfrm>
    </dsp:sp>
    <dsp:sp modelId="{077165B7-F8AE-4F1D-BEAC-8E0948618389}">
      <dsp:nvSpPr>
        <dsp:cNvPr id="0" name=""/>
        <dsp:cNvSpPr/>
      </dsp:nvSpPr>
      <dsp:spPr>
        <a:xfrm>
          <a:off x="1407094" y="3741030"/>
          <a:ext cx="7736790" cy="1461519"/>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nb-NO" sz="2400" kern="1200" dirty="0">
              <a:solidFill>
                <a:schemeClr val="tx1"/>
              </a:solidFill>
              <a:latin typeface="Arial" panose="020B0604020202020204" pitchFamily="34" charset="0"/>
              <a:cs typeface="Arial" panose="020B0604020202020204" pitchFamily="34" charset="0"/>
            </a:rPr>
            <a:t>- Không nhất thiết phải tổ chức buổi đánh giá riêng.</a:t>
          </a:r>
          <a:endParaRPr lang="en-US" sz="2400" kern="1200" dirty="0">
            <a:solidFill>
              <a:schemeClr val="tx1"/>
            </a:solidFill>
            <a:latin typeface="Arial" panose="020B0604020202020204" pitchFamily="34" charset="0"/>
            <a:cs typeface="Arial" panose="020B0604020202020204" pitchFamily="34" charset="0"/>
          </a:endParaRPr>
        </a:p>
      </dsp:txBody>
      <dsp:txXfrm>
        <a:off x="1449900" y="3783836"/>
        <a:ext cx="7651178" cy="13759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79CFC-D312-4CA9-B197-CF00570DBD93}">
      <dsp:nvSpPr>
        <dsp:cNvPr id="0" name=""/>
        <dsp:cNvSpPr/>
      </dsp:nvSpPr>
      <dsp:spPr>
        <a:xfrm>
          <a:off x="0" y="368451"/>
          <a:ext cx="10985045" cy="1481596"/>
        </a:xfrm>
        <a:prstGeom prst="roundRect">
          <a:avLst>
            <a:gd name="adj" fmla="val 10000"/>
          </a:avLst>
        </a:prstGeom>
        <a:solidFill>
          <a:srgbClr val="59DFF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b-NO" sz="2800" kern="1200" dirty="0" smtClean="0">
              <a:solidFill>
                <a:schemeClr val="tx1"/>
              </a:solidFill>
              <a:latin typeface="Arial" panose="020B0604020202020204" pitchFamily="34" charset="0"/>
              <a:cs typeface="Arial" panose="020B0604020202020204" pitchFamily="34" charset="0"/>
            </a:rPr>
            <a:t>- </a:t>
          </a:r>
          <a:r>
            <a:rPr lang="it-IT" sz="2800" kern="1200" dirty="0" smtClean="0">
              <a:solidFill>
                <a:schemeClr val="tx1"/>
              </a:solidFill>
            </a:rPr>
            <a:t>Giáo viên có thể sử dụng kết quả đánh giá trẻ hằng ngày làm cơ sở </a:t>
          </a:r>
          <a:br>
            <a:rPr lang="it-IT" sz="2800" kern="1200" dirty="0" smtClean="0">
              <a:solidFill>
                <a:schemeClr val="tx1"/>
              </a:solidFill>
            </a:rPr>
          </a:br>
          <a:r>
            <a:rPr lang="it-IT" sz="2800" kern="1200" dirty="0" smtClean="0">
              <a:solidFill>
                <a:schemeClr val="tx1"/>
              </a:solidFill>
            </a:rPr>
            <a:t>đánh giá theo chủ đề/tháng. </a:t>
          </a:r>
          <a:endParaRPr lang="en-US" sz="2800" kern="1200" dirty="0">
            <a:solidFill>
              <a:schemeClr val="tx1"/>
            </a:solidFill>
            <a:latin typeface="Arial" panose="020B0604020202020204" pitchFamily="34" charset="0"/>
            <a:cs typeface="Arial" panose="020B0604020202020204" pitchFamily="34" charset="0"/>
          </a:endParaRPr>
        </a:p>
      </dsp:txBody>
      <dsp:txXfrm>
        <a:off x="43394" y="411845"/>
        <a:ext cx="10898257" cy="1394808"/>
      </dsp:txXfrm>
    </dsp:sp>
    <dsp:sp modelId="{43FE9A38-8AFE-4329-B537-3511F72883A5}">
      <dsp:nvSpPr>
        <dsp:cNvPr id="0" name=""/>
        <dsp:cNvSpPr/>
      </dsp:nvSpPr>
      <dsp:spPr>
        <a:xfrm rot="5400000">
          <a:off x="5055688" y="1743734"/>
          <a:ext cx="873667" cy="1377517"/>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Arial" panose="020B0604020202020204" pitchFamily="34" charset="0"/>
            <a:cs typeface="Arial" panose="020B0604020202020204" pitchFamily="34" charset="0"/>
          </a:endParaRPr>
        </a:p>
      </dsp:txBody>
      <dsp:txXfrm rot="-5400000">
        <a:off x="5079266" y="1995659"/>
        <a:ext cx="826511" cy="611567"/>
      </dsp:txXfrm>
    </dsp:sp>
    <dsp:sp modelId="{077165B7-F8AE-4F1D-BEAC-8E0948618389}">
      <dsp:nvSpPr>
        <dsp:cNvPr id="0" name=""/>
        <dsp:cNvSpPr/>
      </dsp:nvSpPr>
      <dsp:spPr>
        <a:xfrm>
          <a:off x="0" y="3014938"/>
          <a:ext cx="10985045" cy="1794691"/>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b-NO" sz="2800" kern="1200" dirty="0" smtClean="0">
              <a:solidFill>
                <a:schemeClr val="tx1"/>
              </a:solidFill>
              <a:latin typeface="Arial" panose="020B0604020202020204" pitchFamily="34" charset="0"/>
              <a:cs typeface="Arial" panose="020B0604020202020204" pitchFamily="34" charset="0"/>
            </a:rPr>
            <a:t>- </a:t>
          </a:r>
          <a:r>
            <a:rPr lang="it-IT" sz="2800" kern="1200" dirty="0" smtClean="0">
              <a:solidFill>
                <a:schemeClr val="tx1"/>
              </a:solidFill>
            </a:rPr>
            <a:t>Kết quả đánh giá sự phát triển của trẻ cuối chủ đề/tháng được giáo viên theo dõi, tổng hợp và ghi vào Bảng đánh giá sự phát triển của trẻ.</a:t>
          </a:r>
          <a:endParaRPr lang="en-US" sz="2800" kern="1200" dirty="0" smtClean="0">
            <a:solidFill>
              <a:schemeClr val="tx1"/>
            </a:solidFill>
          </a:endParaRPr>
        </a:p>
      </dsp:txBody>
      <dsp:txXfrm>
        <a:off x="52565" y="3067503"/>
        <a:ext cx="10879915" cy="16895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C8D00-A02F-47FE-93A5-E9D79EADC68C}"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54D36-D96A-4615-97BE-1AB66EF875C4}" type="slidenum">
              <a:rPr lang="en-US" smtClean="0"/>
              <a:t>‹#›</a:t>
            </a:fld>
            <a:endParaRPr lang="en-US"/>
          </a:p>
        </p:txBody>
      </p:sp>
    </p:spTree>
    <p:extLst>
      <p:ext uri="{BB962C8B-B14F-4D97-AF65-F5344CB8AC3E}">
        <p14:creationId xmlns:p14="http://schemas.microsoft.com/office/powerpoint/2010/main" val="396812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4641F5-929C-4E24-A950-96DCA4FEBF31}"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358881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641F5-929C-4E24-A950-96DCA4FEBF31}"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62300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641F5-929C-4E24-A950-96DCA4FEBF31}"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142992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12BFC49-B8B7-4415-8C52-7F549E30AC46}" type="datetimeFigureOut">
              <a:rPr lang="en-US">
                <a:solidFill>
                  <a:prstClr val="black">
                    <a:tint val="75000"/>
                  </a:prstClr>
                </a:solidFill>
              </a:rPr>
              <a:pPr>
                <a:def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CA6E1D-A8C4-49F6-A43B-D3BEB3F6CB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608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5BF9A7-C001-4BBF-A758-F23D8B46092C}" type="datetimeFigureOut">
              <a:rPr lang="en-US">
                <a:solidFill>
                  <a:prstClr val="black">
                    <a:tint val="75000"/>
                  </a:prstClr>
                </a:solidFill>
              </a:rPr>
              <a:pPr>
                <a:def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9DDA1-7003-4BA7-A634-03E7592718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014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639F621-0FCD-4EC6-BE6F-96560D631E01}" type="datetimeFigureOut">
              <a:rPr lang="en-US">
                <a:solidFill>
                  <a:prstClr val="black">
                    <a:tint val="75000"/>
                  </a:prstClr>
                </a:solidFill>
              </a:rPr>
              <a:pPr>
                <a:def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9978BC-8B67-4D7E-ABCF-8F35E9E99D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9308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B880FA-6F4E-49F7-9027-BD72B3AC6B45}" type="datetimeFigureOut">
              <a:rPr lang="en-US">
                <a:solidFill>
                  <a:prstClr val="black">
                    <a:tint val="75000"/>
                  </a:prstClr>
                </a:solidFill>
              </a:rPr>
              <a:pPr>
                <a:defRPr/>
              </a:pPr>
              <a:t>1/12/2022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E2EF93-96CF-4CB0-9712-26BFDA8AD2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2744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9A50EED-6552-4696-9067-3DC44240E4BF}" type="datetimeFigureOut">
              <a:rPr lang="en-US">
                <a:solidFill>
                  <a:prstClr val="black">
                    <a:tint val="75000"/>
                  </a:prstClr>
                </a:solidFill>
              </a:rPr>
              <a:pPr>
                <a:defRPr/>
              </a:pPr>
              <a:t>1/12/2022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390E5E-3BB5-4D00-8394-414087F3EB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5799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5D256C-EB5C-4BE7-8A6F-1F87FC0B3808}" type="datetimeFigureOut">
              <a:rPr lang="en-US">
                <a:solidFill>
                  <a:prstClr val="black">
                    <a:tint val="75000"/>
                  </a:prstClr>
                </a:solidFill>
              </a:rPr>
              <a:pPr>
                <a:defRPr/>
              </a:pPr>
              <a:t>1/12/2022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E52183D-736F-47ED-B35E-B2DAA976B9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6382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2193C9-A42C-4A0B-9F9E-2E05AD01375B}" type="datetimeFigureOut">
              <a:rPr lang="en-US">
                <a:solidFill>
                  <a:prstClr val="black">
                    <a:tint val="75000"/>
                  </a:prstClr>
                </a:solidFill>
              </a:rPr>
              <a:pPr>
                <a:defRPr/>
              </a:pPr>
              <a:t>1/12/2022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FBDF421-300B-4CF2-8B9F-FA1F0E5F0C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3034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CA80-BA9C-4AE5-B29B-0082726B0BCF}" type="datetimeFigureOut">
              <a:rPr lang="en-US">
                <a:solidFill>
                  <a:prstClr val="black">
                    <a:tint val="75000"/>
                  </a:prstClr>
                </a:solidFill>
              </a:rPr>
              <a:pPr>
                <a:defRPr/>
              </a:pPr>
              <a:t>1/12/2022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5021F6-583F-4C14-869F-2CBAD769D2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820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641F5-929C-4E24-A950-96DCA4FEBF31}"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3503252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68D223-F6CC-4BF7-ACCF-7E06EE7DDC64}" type="datetimeFigureOut">
              <a:rPr lang="en-US">
                <a:solidFill>
                  <a:prstClr val="black">
                    <a:tint val="75000"/>
                  </a:prstClr>
                </a:solidFill>
              </a:rPr>
              <a:pPr>
                <a:defRPr/>
              </a:pPr>
              <a:t>1/12/2022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8DE19D-8602-4B17-994F-00C3E532DF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4687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400848-DF85-4B68-9C73-B894CB507E6F}" type="datetimeFigureOut">
              <a:rPr lang="en-US">
                <a:solidFill>
                  <a:prstClr val="black">
                    <a:tint val="75000"/>
                  </a:prstClr>
                </a:solidFill>
              </a:rPr>
              <a:pPr>
                <a:def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14A257-8D46-416E-9C54-31D8829E94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9388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7F4D52-455B-485D-BC24-DC33163039ED}" type="datetimeFigureOut">
              <a:rPr lang="en-US">
                <a:solidFill>
                  <a:prstClr val="black">
                    <a:tint val="75000"/>
                  </a:prstClr>
                </a:solidFill>
              </a:rPr>
              <a:pPr>
                <a:defRPr/>
              </a:pPr>
              <a:t>1/12/2022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B796F6-5E1A-4422-9380-CC880FFAF7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935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641F5-929C-4E24-A950-96DCA4FEBF31}"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316949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4641F5-929C-4E24-A950-96DCA4FEBF31}"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12827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4641F5-929C-4E24-A950-96DCA4FEBF31}"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329593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4641F5-929C-4E24-A950-96DCA4FEBF31}"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40521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641F5-929C-4E24-A950-96DCA4FEBF31}"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131240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641F5-929C-4E24-A950-96DCA4FEBF31}"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355818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4641F5-929C-4E24-A950-96DCA4FEBF31}"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7EC27-B3E4-40AC-AB30-50BD91DDD9CD}" type="slidenum">
              <a:rPr lang="en-US" smtClean="0"/>
              <a:t>‹#›</a:t>
            </a:fld>
            <a:endParaRPr lang="en-US"/>
          </a:p>
        </p:txBody>
      </p:sp>
    </p:spTree>
    <p:extLst>
      <p:ext uri="{BB962C8B-B14F-4D97-AF65-F5344CB8AC3E}">
        <p14:creationId xmlns:p14="http://schemas.microsoft.com/office/powerpoint/2010/main" val="174081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641F5-929C-4E24-A950-96DCA4FEBF31}"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7EC27-B3E4-40AC-AB30-50BD91DDD9CD}" type="slidenum">
              <a:rPr lang="en-US" smtClean="0"/>
              <a:t>‹#›</a:t>
            </a:fld>
            <a:endParaRPr lang="en-US"/>
          </a:p>
        </p:txBody>
      </p:sp>
    </p:spTree>
    <p:extLst>
      <p:ext uri="{BB962C8B-B14F-4D97-AF65-F5344CB8AC3E}">
        <p14:creationId xmlns:p14="http://schemas.microsoft.com/office/powerpoint/2010/main" val="45863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AA03A7-8791-4585-B16F-4A4C316693B8}" type="datetimeFigureOut">
              <a:rPr lang="en-US">
                <a:solidFill>
                  <a:prstClr val="black">
                    <a:tint val="75000"/>
                  </a:prstClr>
                </a:solidFill>
              </a:rPr>
              <a:pPr>
                <a:defRPr/>
              </a:pPr>
              <a:t>1/12/2022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CA7371-FFC9-46BF-BA3A-944305C3B32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6178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fi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f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fif"/><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146637" y="271348"/>
            <a:ext cx="7898725" cy="830997"/>
          </a:xfrm>
          <a:prstGeom prst="rect">
            <a:avLst/>
          </a:prstGeom>
        </p:spPr>
        <p:txBody>
          <a:bodyPr wrap="square">
            <a:spAutoFit/>
          </a:bodyPr>
          <a:lstStyle/>
          <a:p>
            <a:pPr algn="ctr" fontAlgn="base">
              <a:spcBef>
                <a:spcPct val="0"/>
              </a:spcBef>
              <a:spcAft>
                <a:spcPct val="0"/>
              </a:spcAft>
            </a:pPr>
            <a:r>
              <a:rPr lang="en-US" sz="2400" b="1" dirty="0">
                <a:solidFill>
                  <a:srgbClr val="0000FF"/>
                </a:solidFill>
                <a:latin typeface="Arial" charset="0"/>
                <a:cs typeface="Arial" charset="0"/>
              </a:rPr>
              <a:t>ỦY BAN NHÂN DÂN THÀNH PHỐ HỒ CHÍ MINH</a:t>
            </a:r>
          </a:p>
          <a:p>
            <a:pPr algn="ctr" fontAlgn="base">
              <a:spcBef>
                <a:spcPct val="0"/>
              </a:spcBef>
              <a:spcAft>
                <a:spcPct val="0"/>
              </a:spcAft>
            </a:pPr>
            <a:r>
              <a:rPr lang="en-US" sz="2400" b="1" dirty="0">
                <a:solidFill>
                  <a:srgbClr val="0000FF"/>
                </a:solidFill>
                <a:latin typeface="Arial" charset="0"/>
                <a:cs typeface="Arial" charset="0"/>
              </a:rPr>
              <a:t>SỞ GIÁO DỤC VÀ ĐÀO TẠO</a:t>
            </a:r>
            <a:endParaRPr lang="vi-VN" sz="2400" dirty="0">
              <a:solidFill>
                <a:srgbClr val="0000FF"/>
              </a:solidFill>
              <a:latin typeface="Arial" charset="0"/>
              <a:cs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2800" y="1312492"/>
            <a:ext cx="1026398" cy="102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noChangeArrowheads="1"/>
          </p:cNvSpPr>
          <p:nvPr>
            <p:ph idx="1"/>
          </p:nvPr>
        </p:nvSpPr>
        <p:spPr bwMode="auto">
          <a:xfrm>
            <a:off x="298823" y="2695146"/>
            <a:ext cx="11594352" cy="3950454"/>
          </a:xfrm>
          <a:prstGeom prst="rect">
            <a:avLst/>
          </a:prstGeom>
          <a:noFill/>
          <a:ln w="9525">
            <a:noFill/>
            <a:miter lim="800000"/>
            <a:headEnd/>
            <a:tailEnd/>
          </a:ln>
        </p:spPr>
        <p:txBody>
          <a:bodyPr anchor="ctr">
            <a:normAutofit fontScale="25000" lnSpcReduction="20000"/>
          </a:bodyPr>
          <a:lstStyle/>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b="1" i="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a:p>
            <a:pPr marL="0" indent="0" algn="ctr">
              <a:lnSpc>
                <a:spcPct val="120000"/>
              </a:lnSpc>
              <a:spcBef>
                <a:spcPts val="0"/>
              </a:spcBef>
              <a:buNone/>
            </a:pPr>
            <a:r>
              <a:rPr lang="en-US" altLang="en-US" sz="14400" b="1" dirty="0">
                <a:solidFill>
                  <a:schemeClr val="accent5">
                    <a:lumMod val="50000"/>
                  </a:schemeClr>
                </a:solidFill>
                <a:latin typeface="Arial" panose="020B0604020202020204" pitchFamily="34" charset="0"/>
                <a:cs typeface="Arial" panose="020B0604020202020204" pitchFamily="34" charset="0"/>
              </a:rPr>
              <a:t>BỒI DƯỠNG CHUYÊN MÔN</a:t>
            </a:r>
          </a:p>
          <a:p>
            <a:pPr marL="0" indent="0" algn="ctr">
              <a:lnSpc>
                <a:spcPct val="120000"/>
              </a:lnSpc>
              <a:spcBef>
                <a:spcPts val="0"/>
              </a:spcBef>
              <a:buNone/>
            </a:pPr>
            <a:r>
              <a:rPr lang="en-US" sz="16000" b="1" dirty="0">
                <a:solidFill>
                  <a:srgbClr val="FF0000"/>
                </a:solidFill>
                <a:latin typeface="Arial" panose="020B0604020202020204" pitchFamily="34" charset="0"/>
                <a:cs typeface="Arial" panose="020B0604020202020204" pitchFamily="34" charset="0"/>
              </a:rPr>
              <a:t>HƯỚNG DẪN</a:t>
            </a:r>
            <a:br>
              <a:rPr lang="en-US" sz="16000" b="1" dirty="0">
                <a:solidFill>
                  <a:srgbClr val="FF0000"/>
                </a:solidFill>
                <a:latin typeface="Arial" panose="020B0604020202020204" pitchFamily="34" charset="0"/>
                <a:cs typeface="Arial" panose="020B0604020202020204" pitchFamily="34" charset="0"/>
              </a:rPr>
            </a:br>
            <a:r>
              <a:rPr lang="en-US" sz="16000" b="1" dirty="0">
                <a:solidFill>
                  <a:srgbClr val="FF0000"/>
                </a:solidFill>
                <a:latin typeface="Arial" panose="020B0604020202020204" pitchFamily="34" charset="0"/>
                <a:cs typeface="Arial" panose="020B0604020202020204" pitchFamily="34" charset="0"/>
              </a:rPr>
              <a:t>ĐÁNH GIÁ SỰ PHÁT TRIỂN CỦA TRẺ</a:t>
            </a:r>
          </a:p>
          <a:p>
            <a:pPr marL="0" indent="0" algn="ctr">
              <a:lnSpc>
                <a:spcPct val="120000"/>
              </a:lnSpc>
              <a:spcBef>
                <a:spcPts val="0"/>
              </a:spcBef>
              <a:buNone/>
            </a:pPr>
            <a:r>
              <a:rPr lang="en-US" altLang="en-US" sz="14400" b="1" dirty="0">
                <a:solidFill>
                  <a:schemeClr val="accent2">
                    <a:lumMod val="75000"/>
                  </a:schemeClr>
                </a:solidFill>
                <a:latin typeface="Arial" panose="020B0604020202020204" pitchFamily="34" charset="0"/>
                <a:cs typeface="Arial" panose="020B0604020202020204" pitchFamily="34" charset="0"/>
              </a:rPr>
              <a:t>(</a:t>
            </a:r>
            <a:r>
              <a:rPr lang="en-US" altLang="en-US" sz="14400" b="1" dirty="0" err="1">
                <a:solidFill>
                  <a:schemeClr val="accent2">
                    <a:lumMod val="75000"/>
                  </a:schemeClr>
                </a:solidFill>
                <a:latin typeface="Arial" panose="020B0604020202020204" pitchFamily="34" charset="0"/>
                <a:cs typeface="Arial" panose="020B0604020202020204" pitchFamily="34" charset="0"/>
              </a:rPr>
              <a:t>trực</a:t>
            </a:r>
            <a:r>
              <a:rPr lang="en-US" altLang="en-US" sz="14400" b="1" dirty="0">
                <a:solidFill>
                  <a:schemeClr val="accent2">
                    <a:lumMod val="75000"/>
                  </a:schemeClr>
                </a:solidFill>
                <a:latin typeface="Arial" panose="020B0604020202020204" pitchFamily="34" charset="0"/>
                <a:cs typeface="Arial" panose="020B0604020202020204" pitchFamily="34" charset="0"/>
              </a:rPr>
              <a:t> </a:t>
            </a:r>
            <a:r>
              <a:rPr lang="en-US" altLang="en-US" sz="14400" b="1" dirty="0" err="1">
                <a:solidFill>
                  <a:schemeClr val="accent2">
                    <a:lumMod val="75000"/>
                  </a:schemeClr>
                </a:solidFill>
                <a:latin typeface="Arial" panose="020B0604020202020204" pitchFamily="34" charset="0"/>
                <a:cs typeface="Arial" panose="020B0604020202020204" pitchFamily="34" charset="0"/>
              </a:rPr>
              <a:t>tuyến</a:t>
            </a:r>
            <a:r>
              <a:rPr lang="en-US" altLang="en-US" sz="14400" b="1" dirty="0">
                <a:solidFill>
                  <a:schemeClr val="accent2">
                    <a:lumMod val="75000"/>
                  </a:schemeClr>
                </a:solidFill>
                <a:latin typeface="Arial" panose="020B0604020202020204" pitchFamily="34" charset="0"/>
                <a:cs typeface="Arial" panose="020B0604020202020204" pitchFamily="34" charset="0"/>
              </a:rPr>
              <a:t>)</a:t>
            </a:r>
          </a:p>
          <a:p>
            <a:pPr marL="0" indent="0" algn="ctr">
              <a:buNone/>
            </a:pPr>
            <a:endParaRPr lang="en-US" altLang="en-US" sz="1600"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sz="12800" b="1" dirty="0">
              <a:solidFill>
                <a:srgbClr val="0000FF"/>
              </a:solidFill>
              <a:latin typeface="Arial" panose="020B0604020202020204" pitchFamily="34" charset="0"/>
              <a:cs typeface="Arial" panose="020B0604020202020204" pitchFamily="34" charset="0"/>
            </a:endParaRPr>
          </a:p>
          <a:p>
            <a:pPr marL="0" indent="0" algn="ctr">
              <a:buNone/>
            </a:pPr>
            <a:endParaRPr lang="en-US" altLang="en-US" sz="12800" b="1" dirty="0">
              <a:solidFill>
                <a:srgbClr val="0000FF"/>
              </a:solidFill>
              <a:latin typeface="Arial" panose="020B0604020202020204" pitchFamily="34" charset="0"/>
              <a:cs typeface="Arial" panose="020B0604020202020204" pitchFamily="34" charset="0"/>
            </a:endParaRPr>
          </a:p>
          <a:p>
            <a:pPr marL="0" indent="0" algn="ctr">
              <a:buNone/>
            </a:pPr>
            <a:r>
              <a:rPr lang="en-US" altLang="en-US" sz="12800" b="1" dirty="0">
                <a:solidFill>
                  <a:srgbClr val="0000FF"/>
                </a:solidFill>
                <a:latin typeface="Arial" panose="020B0604020202020204" pitchFamily="34" charset="0"/>
                <a:cs typeface="Arial" panose="020B0604020202020204" pitchFamily="34" charset="0"/>
              </a:rPr>
              <a:t> </a:t>
            </a:r>
            <a:r>
              <a:rPr lang="en-US" altLang="en-US" sz="12800" b="1" dirty="0" err="1">
                <a:solidFill>
                  <a:srgbClr val="0000FF"/>
                </a:solidFill>
                <a:latin typeface="Arial" panose="020B0604020202020204" pitchFamily="34" charset="0"/>
                <a:cs typeface="Arial" panose="020B0604020202020204" pitchFamily="34" charset="0"/>
              </a:rPr>
              <a:t>tháng</a:t>
            </a:r>
            <a:r>
              <a:rPr lang="en-US" altLang="en-US" sz="12800" b="1" dirty="0">
                <a:solidFill>
                  <a:srgbClr val="0000FF"/>
                </a:solidFill>
                <a:latin typeface="Arial" panose="020B0604020202020204" pitchFamily="34" charset="0"/>
                <a:cs typeface="Arial" panose="020B0604020202020204" pitchFamily="34" charset="0"/>
              </a:rPr>
              <a:t> 01 </a:t>
            </a:r>
            <a:r>
              <a:rPr lang="en-US" altLang="en-US" sz="12800" b="1" dirty="0" err="1">
                <a:solidFill>
                  <a:srgbClr val="0000FF"/>
                </a:solidFill>
                <a:latin typeface="Arial" panose="020B0604020202020204" pitchFamily="34" charset="0"/>
                <a:cs typeface="Arial" panose="020B0604020202020204" pitchFamily="34" charset="0"/>
              </a:rPr>
              <a:t>năm</a:t>
            </a:r>
            <a:r>
              <a:rPr lang="en-US" altLang="en-US" sz="12800" b="1" dirty="0">
                <a:solidFill>
                  <a:srgbClr val="0000FF"/>
                </a:solidFill>
                <a:latin typeface="Arial" panose="020B0604020202020204" pitchFamily="34" charset="0"/>
                <a:cs typeface="Arial" panose="020B0604020202020204" pitchFamily="34" charset="0"/>
              </a:rPr>
              <a:t> 2022</a:t>
            </a:r>
          </a:p>
          <a:p>
            <a:pPr marL="0" indent="0" algn="ctr">
              <a:buNone/>
            </a:pPr>
            <a:endParaRPr lang="en-US" altLang="en-US" sz="5000"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sz="5000"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xmlns="" id="{F1CE8676-E4B3-437F-B706-03233DED8C25}"/>
              </a:ext>
            </a:extLst>
          </p:cNvPr>
          <p:cNvCxnSpPr>
            <a:cxnSpLocks/>
          </p:cNvCxnSpPr>
          <p:nvPr/>
        </p:nvCxnSpPr>
        <p:spPr>
          <a:xfrm>
            <a:off x="5391967" y="1102345"/>
            <a:ext cx="14080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827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2600" y="178184"/>
            <a:ext cx="7923895" cy="701675"/>
          </a:xfrm>
        </p:spPr>
        <p:txBody>
          <a:bodyPr>
            <a:noAutofit/>
          </a:bodyPr>
          <a:lstStyle/>
          <a:p>
            <a:pPr algn="ctr">
              <a:lnSpc>
                <a:spcPct val="150000"/>
              </a:lnSpc>
            </a:pP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Cách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4: t</a:t>
            </a:r>
            <a:r>
              <a:rPr lang="nb-NO" sz="2400" dirty="0">
                <a:solidFill>
                  <a:srgbClr val="0000FF"/>
                </a:solidFill>
                <a:latin typeface="Arial" panose="020B0604020202020204" pitchFamily="34" charset="0"/>
                <a:ea typeface="Arrus-Black Regular"/>
                <a:cs typeface="Arial" panose="020B0604020202020204" pitchFamily="34" charset="0"/>
              </a:rPr>
              <a:t>heo dõi và ghi chép t</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heo</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chế</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độ</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rPr>
              <a:t>hoạt</a:t>
            </a:r>
            <a:r>
              <a:rPr lang="en-US" sz="24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r>
            <a:br>
              <a:rPr lang="en-US" sz="24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br>
            <a:r>
              <a:rPr lang="en-US" sz="2400" dirty="0" smtClean="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a:t>
            </a:r>
            <a:r>
              <a:rPr lang="en-US" sz="2400" b="1" dirty="0" err="1">
                <a:solidFill>
                  <a:schemeClr val="accent6"/>
                </a:solidFill>
              </a:rPr>
              <a:t>Chế</a:t>
            </a:r>
            <a:r>
              <a:rPr lang="en-US" sz="2400" b="1" dirty="0">
                <a:solidFill>
                  <a:schemeClr val="accent6"/>
                </a:solidFill>
              </a:rPr>
              <a:t> </a:t>
            </a:r>
            <a:r>
              <a:rPr lang="en-US" sz="2400" b="1" dirty="0" err="1">
                <a:solidFill>
                  <a:schemeClr val="accent6"/>
                </a:solidFill>
              </a:rPr>
              <a:t>độ</a:t>
            </a:r>
            <a:r>
              <a:rPr lang="en-US" sz="2400" b="1" dirty="0">
                <a:solidFill>
                  <a:schemeClr val="accent6"/>
                </a:solidFill>
              </a:rPr>
              <a:t> </a:t>
            </a:r>
            <a:r>
              <a:rPr lang="en-US" sz="2400" b="1" dirty="0" err="1">
                <a:solidFill>
                  <a:schemeClr val="accent6"/>
                </a:solidFill>
              </a:rPr>
              <a:t>sinh</a:t>
            </a:r>
            <a:r>
              <a:rPr lang="en-US" sz="2400" b="1" dirty="0">
                <a:solidFill>
                  <a:schemeClr val="accent6"/>
                </a:solidFill>
              </a:rPr>
              <a:t> </a:t>
            </a:r>
            <a:r>
              <a:rPr lang="en-US" sz="2400" b="1" dirty="0" err="1">
                <a:solidFill>
                  <a:schemeClr val="accent6"/>
                </a:solidFill>
              </a:rPr>
              <a:t>hoạt</a:t>
            </a:r>
            <a:r>
              <a:rPr lang="en-US" sz="2400" b="1" dirty="0">
                <a:solidFill>
                  <a:schemeClr val="accent6"/>
                </a:solidFill>
              </a:rPr>
              <a:t> </a:t>
            </a:r>
            <a:r>
              <a:rPr lang="en-US" sz="2400" b="1" dirty="0" err="1">
                <a:solidFill>
                  <a:schemeClr val="accent6"/>
                </a:solidFill>
              </a:rPr>
              <a:t>cho</a:t>
            </a:r>
            <a:r>
              <a:rPr lang="en-US" sz="2400" b="1" dirty="0">
                <a:solidFill>
                  <a:schemeClr val="accent6"/>
                </a:solidFill>
              </a:rPr>
              <a:t> </a:t>
            </a:r>
            <a:r>
              <a:rPr lang="en-US" sz="2400" b="1" dirty="0" err="1">
                <a:solidFill>
                  <a:schemeClr val="accent6"/>
                </a:solidFill>
              </a:rPr>
              <a:t>trẻ</a:t>
            </a:r>
            <a:r>
              <a:rPr lang="en-US" sz="2400" b="1" dirty="0">
                <a:solidFill>
                  <a:schemeClr val="accent6"/>
                </a:solidFill>
              </a:rPr>
              <a:t> 6 - 12 </a:t>
            </a:r>
            <a:r>
              <a:rPr lang="en-US" sz="2400" b="1" dirty="0" err="1">
                <a:solidFill>
                  <a:schemeClr val="accent6"/>
                </a:solidFill>
              </a:rPr>
              <a:t>tháng</a:t>
            </a:r>
            <a:r>
              <a:rPr lang="en-US" sz="2400" b="1" dirty="0">
                <a:solidFill>
                  <a:schemeClr val="accent6"/>
                </a:solidFill>
              </a:rPr>
              <a:t> </a:t>
            </a:r>
            <a:r>
              <a:rPr lang="en-US" sz="2400" b="1" dirty="0" err="1" smtClean="0">
                <a:solidFill>
                  <a:schemeClr val="accent6"/>
                </a:solidFill>
              </a:rPr>
              <a:t>tuổi</a:t>
            </a:r>
            <a:endParaRPr lang="en-US" sz="2400" dirty="0">
              <a:solidFill>
                <a:schemeClr val="accent6"/>
              </a:solidFill>
            </a:endParaRPr>
          </a:p>
        </p:txBody>
      </p:sp>
      <p:pic>
        <p:nvPicPr>
          <p:cNvPr id="4" name="Picture 3"/>
          <p:cNvPicPr>
            <a:picLocks noChangeAspect="1"/>
          </p:cNvPicPr>
          <p:nvPr/>
        </p:nvPicPr>
        <p:blipFill>
          <a:blip r:embed="rId3"/>
          <a:stretch>
            <a:fillRect/>
          </a:stretch>
        </p:blipFill>
        <p:spPr>
          <a:xfrm>
            <a:off x="1109243" y="1153886"/>
            <a:ext cx="9630611" cy="4576011"/>
          </a:xfrm>
          <a:prstGeom prst="rect">
            <a:avLst/>
          </a:prstGeom>
        </p:spPr>
      </p:pic>
      <p:sp>
        <p:nvSpPr>
          <p:cNvPr id="5" name="Content Placeholder 3">
            <a:extLst>
              <a:ext uri="{FF2B5EF4-FFF2-40B4-BE49-F238E27FC236}">
                <a16:creationId xmlns:a16="http://schemas.microsoft.com/office/drawing/2014/main" xmlns="" id="{2A09F108-5BBB-40E1-A4CD-524E1EC95A6B}"/>
              </a:ext>
            </a:extLst>
          </p:cNvPr>
          <p:cNvSpPr txBox="1">
            <a:spLocks/>
          </p:cNvSpPr>
          <p:nvPr/>
        </p:nvSpPr>
        <p:spPr>
          <a:xfrm>
            <a:off x="684307" y="5566611"/>
            <a:ext cx="10480484" cy="11389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q"/>
            </a:pPr>
            <a:r>
              <a:rPr lang="nb-NO" sz="2400" i="1" dirty="0" smtClean="0">
                <a:solidFill>
                  <a:srgbClr val="0000FF"/>
                </a:solidFill>
                <a:latin typeface="Arial" panose="020B0604020202020204" pitchFamily="34" charset="0"/>
                <a:cs typeface="Arial" panose="020B0604020202020204" pitchFamily="34" charset="0"/>
              </a:rPr>
              <a:t> Ghi chú: ghi chép lại những thay đổi rõ rệt của trẻ trong ngày và </a:t>
            </a:r>
            <a:br>
              <a:rPr lang="nb-NO" sz="2400" i="1" dirty="0" smtClean="0">
                <a:solidFill>
                  <a:srgbClr val="0000FF"/>
                </a:solidFill>
                <a:latin typeface="Arial" panose="020B0604020202020204" pitchFamily="34" charset="0"/>
                <a:cs typeface="Arial" panose="020B0604020202020204" pitchFamily="34" charset="0"/>
              </a:rPr>
            </a:br>
            <a:r>
              <a:rPr lang="nb-NO" sz="2400" i="1" dirty="0" smtClean="0">
                <a:solidFill>
                  <a:srgbClr val="0000FF"/>
                </a:solidFill>
                <a:latin typeface="Arial" panose="020B0604020202020204" pitchFamily="34" charset="0"/>
                <a:cs typeface="Arial" panose="020B0604020202020204" pitchFamily="34" charset="0"/>
              </a:rPr>
              <a:t>những điều cần lưu ý để kịp thời điều chỉnh kế hoạch chăm sóc, giáo dục.</a:t>
            </a:r>
            <a:endParaRPr lang="en-US" sz="2400" dirty="0" smtClean="0">
              <a:solidFill>
                <a:srgbClr val="0000FF"/>
              </a:solidFill>
              <a:latin typeface="Arial" panose="020B0604020202020204" pitchFamily="34" charset="0"/>
              <a:cs typeface="Arial" panose="020B0604020202020204" pitchFamily="34" charset="0"/>
            </a:endParaRPr>
          </a:p>
          <a:p>
            <a:pPr algn="just">
              <a:lnSpc>
                <a:spcPct val="100000"/>
              </a:lnSpc>
            </a:pP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34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2450" y="161925"/>
            <a:ext cx="6007100" cy="625475"/>
          </a:xfrm>
        </p:spPr>
        <p:txBody>
          <a:bodyPr>
            <a:normAutofit/>
          </a:bodyPr>
          <a:lstStyle/>
          <a:p>
            <a:r>
              <a:rPr lang="en-US" sz="2400" dirty="0" err="1">
                <a:solidFill>
                  <a:schemeClr val="accent6"/>
                </a:solidFill>
                <a:latin typeface="Arial" panose="020B0604020202020204" pitchFamily="34" charset="0"/>
                <a:cs typeface="Arial" panose="020B0604020202020204" pitchFamily="34" charset="0"/>
              </a:rPr>
              <a:t>Ví</a:t>
            </a:r>
            <a:r>
              <a:rPr lang="en-US" sz="2400" dirty="0">
                <a:solidFill>
                  <a:schemeClr val="accent6"/>
                </a:solidFill>
                <a:latin typeface="Arial" panose="020B0604020202020204" pitchFamily="34" charset="0"/>
                <a:cs typeface="Arial" panose="020B0604020202020204" pitchFamily="34" charset="0"/>
              </a:rPr>
              <a:t> </a:t>
            </a:r>
            <a:r>
              <a:rPr lang="en-US" sz="2400" dirty="0" err="1">
                <a:solidFill>
                  <a:schemeClr val="accent6"/>
                </a:solidFill>
                <a:latin typeface="Arial" panose="020B0604020202020204" pitchFamily="34" charset="0"/>
                <a:cs typeface="Arial" panose="020B0604020202020204" pitchFamily="34" charset="0"/>
              </a:rPr>
              <a:t>dụ</a:t>
            </a:r>
            <a:r>
              <a:rPr lang="en-US" sz="2400" dirty="0">
                <a:solidFill>
                  <a:schemeClr val="accent6"/>
                </a:solidFill>
                <a:latin typeface="Arial" panose="020B0604020202020204" pitchFamily="34" charset="0"/>
                <a:cs typeface="Arial" panose="020B0604020202020204" pitchFamily="34" charset="0"/>
              </a:rPr>
              <a:t>: </a:t>
            </a:r>
            <a:r>
              <a:rPr lang="en-US" sz="2400" dirty="0" err="1">
                <a:solidFill>
                  <a:schemeClr val="accent6"/>
                </a:solidFill>
                <a:latin typeface="Arial" panose="020B0604020202020204" pitchFamily="34" charset="0"/>
                <a:cs typeface="Arial" panose="020B0604020202020204" pitchFamily="34" charset="0"/>
              </a:rPr>
              <a:t>Chế</a:t>
            </a:r>
            <a:r>
              <a:rPr lang="en-US" sz="2400" dirty="0">
                <a:solidFill>
                  <a:schemeClr val="accent6"/>
                </a:solidFill>
                <a:latin typeface="Arial" panose="020B0604020202020204" pitchFamily="34" charset="0"/>
                <a:cs typeface="Arial" panose="020B0604020202020204" pitchFamily="34" charset="0"/>
              </a:rPr>
              <a:t> </a:t>
            </a:r>
            <a:r>
              <a:rPr lang="en-US" sz="2400" dirty="0" err="1">
                <a:solidFill>
                  <a:schemeClr val="accent6"/>
                </a:solidFill>
                <a:latin typeface="Arial" panose="020B0604020202020204" pitchFamily="34" charset="0"/>
                <a:cs typeface="Arial" panose="020B0604020202020204" pitchFamily="34" charset="0"/>
              </a:rPr>
              <a:t>độ</a:t>
            </a:r>
            <a:r>
              <a:rPr lang="en-US" sz="2400" dirty="0">
                <a:solidFill>
                  <a:schemeClr val="accent6"/>
                </a:solidFill>
                <a:latin typeface="Arial" panose="020B0604020202020204" pitchFamily="34" charset="0"/>
                <a:cs typeface="Arial" panose="020B0604020202020204" pitchFamily="34" charset="0"/>
              </a:rPr>
              <a:t> </a:t>
            </a:r>
            <a:r>
              <a:rPr lang="en-US" sz="2400" dirty="0" err="1">
                <a:solidFill>
                  <a:schemeClr val="accent6"/>
                </a:solidFill>
                <a:latin typeface="Arial" panose="020B0604020202020204" pitchFamily="34" charset="0"/>
                <a:cs typeface="Arial" panose="020B0604020202020204" pitchFamily="34" charset="0"/>
              </a:rPr>
              <a:t>sinh</a:t>
            </a:r>
            <a:r>
              <a:rPr lang="en-US" sz="2400" dirty="0">
                <a:solidFill>
                  <a:schemeClr val="accent6"/>
                </a:solidFill>
                <a:latin typeface="Arial" panose="020B0604020202020204" pitchFamily="34" charset="0"/>
                <a:cs typeface="Arial" panose="020B0604020202020204" pitchFamily="34" charset="0"/>
              </a:rPr>
              <a:t> </a:t>
            </a:r>
            <a:r>
              <a:rPr lang="en-US" sz="2400" dirty="0" err="1">
                <a:solidFill>
                  <a:schemeClr val="accent6"/>
                </a:solidFill>
                <a:latin typeface="Arial" panose="020B0604020202020204" pitchFamily="34" charset="0"/>
                <a:cs typeface="Arial" panose="020B0604020202020204" pitchFamily="34" charset="0"/>
              </a:rPr>
              <a:t>hoạt</a:t>
            </a:r>
            <a:r>
              <a:rPr lang="en-US" sz="2400" dirty="0">
                <a:solidFill>
                  <a:schemeClr val="accent6"/>
                </a:solidFill>
                <a:latin typeface="Arial" panose="020B0604020202020204" pitchFamily="34" charset="0"/>
                <a:cs typeface="Arial" panose="020B0604020202020204" pitchFamily="34" charset="0"/>
              </a:rPr>
              <a:t> </a:t>
            </a:r>
            <a:r>
              <a:rPr lang="en-US" sz="2400" dirty="0" err="1">
                <a:solidFill>
                  <a:schemeClr val="accent6"/>
                </a:solidFill>
                <a:latin typeface="Arial" panose="020B0604020202020204" pitchFamily="34" charset="0"/>
                <a:cs typeface="Arial" panose="020B0604020202020204" pitchFamily="34" charset="0"/>
              </a:rPr>
              <a:t>cho</a:t>
            </a:r>
            <a:r>
              <a:rPr lang="en-US" sz="2400" dirty="0">
                <a:solidFill>
                  <a:schemeClr val="accent6"/>
                </a:solidFill>
                <a:latin typeface="Arial" panose="020B0604020202020204" pitchFamily="34" charset="0"/>
                <a:cs typeface="Arial" panose="020B0604020202020204" pitchFamily="34" charset="0"/>
              </a:rPr>
              <a:t> </a:t>
            </a:r>
            <a:r>
              <a:rPr lang="en-US" sz="2400" dirty="0" err="1">
                <a:solidFill>
                  <a:schemeClr val="accent6"/>
                </a:solidFill>
                <a:latin typeface="Arial" panose="020B0604020202020204" pitchFamily="34" charset="0"/>
                <a:cs typeface="Arial" panose="020B0604020202020204" pitchFamily="34" charset="0"/>
              </a:rPr>
              <a:t>trẻ</a:t>
            </a:r>
            <a:r>
              <a:rPr lang="en-US" sz="2400" dirty="0">
                <a:solidFill>
                  <a:schemeClr val="accent6"/>
                </a:solidFill>
                <a:latin typeface="Arial" panose="020B0604020202020204" pitchFamily="34" charset="0"/>
                <a:cs typeface="Arial" panose="020B0604020202020204" pitchFamily="34" charset="0"/>
              </a:rPr>
              <a:t> </a:t>
            </a:r>
            <a:r>
              <a:rPr lang="en-US" sz="2400" dirty="0" err="1">
                <a:solidFill>
                  <a:schemeClr val="accent6"/>
                </a:solidFill>
                <a:latin typeface="Arial" panose="020B0604020202020204" pitchFamily="34" charset="0"/>
                <a:cs typeface="Arial" panose="020B0604020202020204" pitchFamily="34" charset="0"/>
              </a:rPr>
              <a:t>mẫu</a:t>
            </a:r>
            <a:r>
              <a:rPr lang="en-US" sz="2400" dirty="0">
                <a:solidFill>
                  <a:schemeClr val="accent6"/>
                </a:solidFill>
                <a:latin typeface="Arial" panose="020B0604020202020204" pitchFamily="34" charset="0"/>
                <a:cs typeface="Arial" panose="020B0604020202020204" pitchFamily="34" charset="0"/>
              </a:rPr>
              <a:t> </a:t>
            </a:r>
            <a:r>
              <a:rPr lang="en-US" sz="2400" dirty="0" err="1" smtClean="0">
                <a:solidFill>
                  <a:schemeClr val="accent6"/>
                </a:solidFill>
                <a:latin typeface="Arial" panose="020B0604020202020204" pitchFamily="34" charset="0"/>
                <a:cs typeface="Arial" panose="020B0604020202020204" pitchFamily="34" charset="0"/>
              </a:rPr>
              <a:t>giáo</a:t>
            </a:r>
            <a:endParaRPr lang="en-US" sz="2400" dirty="0">
              <a:solidFill>
                <a:schemeClr val="accent6"/>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3674752133"/>
              </p:ext>
            </p:extLst>
          </p:nvPr>
        </p:nvGraphicFramePr>
        <p:xfrm>
          <a:off x="1730694" y="898469"/>
          <a:ext cx="8730612" cy="4430181"/>
        </p:xfrm>
        <a:graphic>
          <a:graphicData uri="http://schemas.openxmlformats.org/drawingml/2006/table">
            <a:tbl>
              <a:tblPr/>
              <a:tblGrid>
                <a:gridCol w="2005075"/>
                <a:gridCol w="4627056"/>
                <a:gridCol w="2098481"/>
              </a:tblGrid>
              <a:tr h="402744">
                <a:tc>
                  <a:txBody>
                    <a:bodyPr/>
                    <a:lstStyle/>
                    <a:p>
                      <a:pPr algn="ctr">
                        <a:lnSpc>
                          <a:spcPct val="130000"/>
                        </a:lnSpc>
                        <a:spcAft>
                          <a:spcPts val="800"/>
                        </a:spcAft>
                      </a:pPr>
                      <a:r>
                        <a:rPr lang="en-US" sz="1800" b="1" dirty="0" err="1">
                          <a:effectLst/>
                          <a:latin typeface="Times New Roman"/>
                          <a:ea typeface="Calibri"/>
                          <a:cs typeface="Times New Roman"/>
                        </a:rPr>
                        <a:t>Thời</a:t>
                      </a:r>
                      <a:r>
                        <a:rPr lang="en-US" sz="1800" b="1" dirty="0">
                          <a:effectLst/>
                          <a:latin typeface="Times New Roman"/>
                          <a:ea typeface="Calibri"/>
                          <a:cs typeface="Times New Roman"/>
                        </a:rPr>
                        <a:t> </a:t>
                      </a:r>
                      <a:r>
                        <a:rPr lang="en-US" sz="1800" b="1" dirty="0" err="1">
                          <a:effectLst/>
                          <a:latin typeface="Times New Roman"/>
                          <a:ea typeface="Calibri"/>
                          <a:cs typeface="Times New Roman"/>
                        </a:rPr>
                        <a:t>gian</a:t>
                      </a:r>
                      <a:endParaRPr lang="en-US" sz="1800" dirty="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it-IT" sz="1800" b="1">
                          <a:effectLst/>
                          <a:latin typeface="Times New Roman"/>
                          <a:ea typeface="Calibri"/>
                          <a:cs typeface="Times New Roman"/>
                        </a:rPr>
                        <a:t>Hoạt động</a:t>
                      </a:r>
                      <a:endParaRPr lang="en-US" sz="18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1800" b="1">
                          <a:effectLst/>
                          <a:latin typeface="Times New Roman"/>
                          <a:ea typeface="Calibri"/>
                          <a:cs typeface="Times New Roman"/>
                        </a:rPr>
                        <a:t>Theo dõi, đánh giá</a:t>
                      </a:r>
                      <a:endParaRPr lang="en-US" sz="180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493">
                <a:tc>
                  <a:txBody>
                    <a:bodyPr/>
                    <a:lstStyle/>
                    <a:p>
                      <a:pPr algn="ctr">
                        <a:lnSpc>
                          <a:spcPct val="130000"/>
                        </a:lnSpc>
                        <a:spcAft>
                          <a:spcPts val="800"/>
                        </a:spcAft>
                      </a:pPr>
                      <a:r>
                        <a:rPr lang="en-US" sz="2000">
                          <a:effectLst/>
                          <a:latin typeface="Times New Roman"/>
                          <a:ea typeface="Calibri"/>
                          <a:cs typeface="Times New Roman"/>
                        </a:rPr>
                        <a:t>7h – 8h</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Aft>
                          <a:spcPts val="800"/>
                        </a:spcAft>
                      </a:pPr>
                      <a:r>
                        <a:rPr lang="en-US" sz="2000">
                          <a:effectLst/>
                          <a:latin typeface="Times New Roman"/>
                          <a:ea typeface="Calibri"/>
                          <a:cs typeface="Times New Roman"/>
                        </a:rPr>
                        <a:t>Đón trẻ, chơi, thể dục sáng</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489585" algn="just">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447493">
                <a:tc>
                  <a:txBody>
                    <a:bodyPr/>
                    <a:lstStyle/>
                    <a:p>
                      <a:pPr algn="ctr">
                        <a:lnSpc>
                          <a:spcPct val="130000"/>
                        </a:lnSpc>
                        <a:spcAft>
                          <a:spcPts val="800"/>
                        </a:spcAft>
                      </a:pPr>
                      <a:r>
                        <a:rPr lang="en-US" sz="2000" dirty="0">
                          <a:effectLst/>
                          <a:latin typeface="Times New Roman"/>
                          <a:ea typeface="Calibri"/>
                          <a:cs typeface="Times New Roman"/>
                        </a:rPr>
                        <a:t>…</a:t>
                      </a:r>
                      <a:endParaRPr lang="en-US" sz="2000" dirty="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Aft>
                          <a:spcPts val="800"/>
                        </a:spcAft>
                      </a:pPr>
                      <a:r>
                        <a:rPr lang="en-US" sz="2000" dirty="0" err="1">
                          <a:effectLst/>
                          <a:latin typeface="Times New Roman"/>
                          <a:ea typeface="Calibri"/>
                          <a:cs typeface="Times New Roman"/>
                        </a:rPr>
                        <a:t>Học</a:t>
                      </a:r>
                      <a:endParaRPr lang="en-US" sz="2000" dirty="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489585" algn="just">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447493">
                <a:tc>
                  <a:txBody>
                    <a:bodyPr/>
                    <a:lstStyle/>
                    <a:p>
                      <a:pPr algn="ctr">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Aft>
                          <a:spcPts val="800"/>
                        </a:spcAft>
                      </a:pPr>
                      <a:r>
                        <a:rPr lang="en-US" sz="2000" dirty="0" err="1">
                          <a:effectLst/>
                          <a:latin typeface="Times New Roman"/>
                          <a:ea typeface="Calibri"/>
                          <a:cs typeface="Times New Roman"/>
                        </a:rPr>
                        <a:t>Chơi</a:t>
                      </a:r>
                      <a:r>
                        <a:rPr lang="en-US" sz="2000" dirty="0">
                          <a:effectLst/>
                          <a:latin typeface="Times New Roman"/>
                          <a:ea typeface="Calibri"/>
                          <a:cs typeface="Times New Roman"/>
                        </a:rPr>
                        <a:t>, </a:t>
                      </a:r>
                      <a:r>
                        <a:rPr lang="en-US" sz="2000" dirty="0" err="1">
                          <a:effectLst/>
                          <a:latin typeface="Times New Roman"/>
                          <a:ea typeface="Calibri"/>
                          <a:cs typeface="Times New Roman"/>
                        </a:rPr>
                        <a:t>hoạt</a:t>
                      </a:r>
                      <a:r>
                        <a:rPr lang="en-US" sz="2000" dirty="0">
                          <a:effectLst/>
                          <a:latin typeface="Times New Roman"/>
                          <a:ea typeface="Calibri"/>
                          <a:cs typeface="Times New Roman"/>
                        </a:rPr>
                        <a:t> </a:t>
                      </a:r>
                      <a:r>
                        <a:rPr lang="en-US" sz="2000" dirty="0" err="1">
                          <a:effectLst/>
                          <a:latin typeface="Times New Roman"/>
                          <a:ea typeface="Calibri"/>
                          <a:cs typeface="Times New Roman"/>
                        </a:rPr>
                        <a:t>động</a:t>
                      </a:r>
                      <a:r>
                        <a:rPr lang="en-US" sz="2000" dirty="0">
                          <a:effectLst/>
                          <a:latin typeface="Times New Roman"/>
                          <a:ea typeface="Calibri"/>
                          <a:cs typeface="Times New Roman"/>
                        </a:rPr>
                        <a:t> ở </a:t>
                      </a:r>
                      <a:r>
                        <a:rPr lang="en-US" sz="2000" dirty="0" err="1">
                          <a:effectLst/>
                          <a:latin typeface="Times New Roman"/>
                          <a:ea typeface="Calibri"/>
                          <a:cs typeface="Times New Roman"/>
                        </a:rPr>
                        <a:t>các</a:t>
                      </a:r>
                      <a:r>
                        <a:rPr lang="en-US" sz="2000" dirty="0">
                          <a:effectLst/>
                          <a:latin typeface="Times New Roman"/>
                          <a:ea typeface="Calibri"/>
                          <a:cs typeface="Times New Roman"/>
                        </a:rPr>
                        <a:t> </a:t>
                      </a:r>
                      <a:r>
                        <a:rPr lang="en-US" sz="2000" dirty="0" err="1">
                          <a:effectLst/>
                          <a:latin typeface="Times New Roman"/>
                          <a:ea typeface="Calibri"/>
                          <a:cs typeface="Times New Roman"/>
                        </a:rPr>
                        <a:t>góc</a:t>
                      </a:r>
                      <a:endParaRPr lang="en-US" sz="2000" dirty="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489585" algn="just">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447493">
                <a:tc>
                  <a:txBody>
                    <a:bodyPr/>
                    <a:lstStyle/>
                    <a:p>
                      <a:pPr algn="ctr">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Aft>
                          <a:spcPts val="800"/>
                        </a:spcAft>
                      </a:pPr>
                      <a:r>
                        <a:rPr lang="en-US" sz="2000">
                          <a:effectLst/>
                          <a:latin typeface="Times New Roman"/>
                          <a:ea typeface="Calibri"/>
                          <a:cs typeface="Times New Roman"/>
                        </a:rPr>
                        <a:t>Chơi ngoài trời</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489585" algn="just">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447493">
                <a:tc>
                  <a:txBody>
                    <a:bodyPr/>
                    <a:lstStyle/>
                    <a:p>
                      <a:pPr algn="ctr">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Aft>
                          <a:spcPts val="800"/>
                        </a:spcAft>
                      </a:pPr>
                      <a:r>
                        <a:rPr lang="pt-BR" sz="2000" dirty="0">
                          <a:effectLst/>
                          <a:latin typeface="Times New Roman"/>
                          <a:ea typeface="Calibri"/>
                          <a:cs typeface="Times New Roman"/>
                        </a:rPr>
                        <a:t>Ăn bữa chính</a:t>
                      </a:r>
                      <a:endParaRPr lang="en-US" sz="2000" dirty="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489585" algn="just">
                        <a:lnSpc>
                          <a:spcPct val="130000"/>
                        </a:lnSpc>
                        <a:spcAft>
                          <a:spcPts val="800"/>
                        </a:spcAft>
                      </a:pPr>
                      <a:r>
                        <a:rPr lang="pt-BR"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447493">
                <a:tc>
                  <a:txBody>
                    <a:bodyPr/>
                    <a:lstStyle/>
                    <a:p>
                      <a:pPr algn="ctr">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Aft>
                          <a:spcPts val="800"/>
                        </a:spcAft>
                      </a:pPr>
                      <a:r>
                        <a:rPr lang="en-US" sz="2000">
                          <a:effectLst/>
                          <a:latin typeface="Times New Roman"/>
                          <a:ea typeface="Calibri"/>
                          <a:cs typeface="Times New Roman"/>
                        </a:rPr>
                        <a:t>Ngủ </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489585" algn="just">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447493">
                <a:tc>
                  <a:txBody>
                    <a:bodyPr/>
                    <a:lstStyle/>
                    <a:p>
                      <a:pPr algn="ctr">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Aft>
                          <a:spcPts val="800"/>
                        </a:spcAft>
                      </a:pPr>
                      <a:r>
                        <a:rPr lang="en-US" sz="2000">
                          <a:effectLst/>
                          <a:latin typeface="Times New Roman"/>
                          <a:ea typeface="Calibri"/>
                          <a:cs typeface="Times New Roman"/>
                        </a:rPr>
                        <a:t>Ăn bữa phụ </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489585" algn="just">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447493">
                <a:tc>
                  <a:txBody>
                    <a:bodyPr/>
                    <a:lstStyle/>
                    <a:p>
                      <a:pPr algn="ctr">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Aft>
                          <a:spcPts val="800"/>
                        </a:spcAft>
                      </a:pPr>
                      <a:r>
                        <a:rPr lang="en-US" sz="2000">
                          <a:effectLst/>
                          <a:latin typeface="Times New Roman"/>
                          <a:ea typeface="Calibri"/>
                          <a:cs typeface="Times New Roman"/>
                        </a:rPr>
                        <a:t>Chơi, hoạt động theo ý thích</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489585" algn="just">
                        <a:lnSpc>
                          <a:spcPct val="130000"/>
                        </a:lnSpc>
                        <a:spcAft>
                          <a:spcPts val="80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447493">
                <a:tc>
                  <a:txBody>
                    <a:bodyPr/>
                    <a:lstStyle/>
                    <a:p>
                      <a:pPr algn="ctr">
                        <a:lnSpc>
                          <a:spcPct val="130000"/>
                        </a:lnSpc>
                        <a:spcAft>
                          <a:spcPts val="800"/>
                        </a:spcAft>
                      </a:pPr>
                      <a:r>
                        <a:rPr lang="en-US" sz="2000" dirty="0">
                          <a:effectLst/>
                          <a:latin typeface="Times New Roman"/>
                          <a:ea typeface="Calibri"/>
                          <a:cs typeface="Times New Roman"/>
                        </a:rPr>
                        <a:t>16-17h</a:t>
                      </a:r>
                      <a:endParaRPr lang="en-US" sz="2000" dirty="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Aft>
                          <a:spcPts val="800"/>
                        </a:spcAft>
                      </a:pPr>
                      <a:r>
                        <a:rPr lang="en-US" sz="2000">
                          <a:effectLst/>
                          <a:latin typeface="Times New Roman"/>
                          <a:ea typeface="Calibri"/>
                          <a:cs typeface="Times New Roman"/>
                        </a:rPr>
                        <a:t>Trẻ chuẩn bị ra về và trả trẻ</a:t>
                      </a:r>
                      <a:endParaRPr lang="en-US" sz="2000">
                        <a:effectLst/>
                        <a:latin typeface="Calibri"/>
                        <a:ea typeface="Calibri"/>
                        <a:cs typeface="Times New Roman"/>
                      </a:endParaRPr>
                    </a:p>
                  </a:txBody>
                  <a:tcPr marL="50652" marR="50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489585" algn="just">
                        <a:lnSpc>
                          <a:spcPct val="130000"/>
                        </a:lnSpc>
                        <a:spcAft>
                          <a:spcPts val="800"/>
                        </a:spcAft>
                      </a:pPr>
                      <a:r>
                        <a:rPr lang="en-US" sz="2000" dirty="0">
                          <a:effectLst/>
                          <a:latin typeface="Times New Roman"/>
                          <a:ea typeface="Calibri"/>
                          <a:cs typeface="Times New Roman"/>
                        </a:rPr>
                        <a:t> </a:t>
                      </a:r>
                      <a:endParaRPr lang="en-US" sz="2000" dirty="0">
                        <a:effectLst/>
                        <a:latin typeface="Calibri"/>
                        <a:ea typeface="Calibri"/>
                        <a:cs typeface="Times New Roman"/>
                      </a:endParaRPr>
                    </a:p>
                  </a:txBody>
                  <a:tcPr marL="50652" marR="50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sp>
        <p:nvSpPr>
          <p:cNvPr id="7" name="Content Placeholder 3">
            <a:extLst>
              <a:ext uri="{FF2B5EF4-FFF2-40B4-BE49-F238E27FC236}">
                <a16:creationId xmlns:a16="http://schemas.microsoft.com/office/drawing/2014/main" xmlns="" id="{2A09F108-5BBB-40E1-A4CD-524E1EC95A6B}"/>
              </a:ext>
            </a:extLst>
          </p:cNvPr>
          <p:cNvSpPr txBox="1">
            <a:spLocks/>
          </p:cNvSpPr>
          <p:nvPr/>
        </p:nvSpPr>
        <p:spPr>
          <a:xfrm>
            <a:off x="930728" y="5608938"/>
            <a:ext cx="10330543" cy="11200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nb-NO" sz="2400" i="1" dirty="0" smtClean="0">
                <a:solidFill>
                  <a:srgbClr val="0000FF"/>
                </a:solidFill>
                <a:latin typeface="Arial" panose="020B0604020202020204" pitchFamily="34" charset="0"/>
                <a:cs typeface="Arial" panose="020B0604020202020204" pitchFamily="34" charset="0"/>
              </a:rPr>
              <a:t> Ghi chú: ghi chép lại những thay đổi rõ rệt của trẻ trong ngày và </a:t>
            </a:r>
          </a:p>
          <a:p>
            <a:pPr marL="0" indent="0" algn="just">
              <a:buNone/>
            </a:pPr>
            <a:r>
              <a:rPr lang="nb-NO" sz="2400" i="1" dirty="0" smtClean="0">
                <a:solidFill>
                  <a:srgbClr val="0000FF"/>
                </a:solidFill>
                <a:latin typeface="Arial" panose="020B0604020202020204" pitchFamily="34" charset="0"/>
                <a:cs typeface="Arial" panose="020B0604020202020204" pitchFamily="34" charset="0"/>
              </a:rPr>
              <a:t>những điều cần lưu ý để kịp thời điều chỉnh kế hoạch chăm sóc, giáo dục.</a:t>
            </a:r>
            <a:endParaRPr lang="en-US" sz="2400" dirty="0" smtClean="0">
              <a:solidFill>
                <a:srgbClr val="0000FF"/>
              </a:solidFill>
              <a:latin typeface="Arial" panose="020B0604020202020204" pitchFamily="34" charset="0"/>
              <a:cs typeface="Arial" panose="020B0604020202020204" pitchFamily="34" charset="0"/>
            </a:endParaRPr>
          </a:p>
          <a:p>
            <a:pPr algn="just"/>
            <a:endParaRPr lang="en-US"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9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825"/>
            <a:ext cx="11010900" cy="688975"/>
          </a:xfrm>
        </p:spPr>
        <p:txBody>
          <a:bodyPr>
            <a:normAutofit/>
          </a:bodyPr>
          <a:lstStyle/>
          <a:p>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Cách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5: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ghi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phiếu</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quan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sát</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dõi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cá</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nhóm</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trong</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hoạt</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động</a:t>
            </a:r>
            <a:r>
              <a:rPr lang="en-US" sz="2400" b="1" i="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ngày</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US" sz="2400" dirty="0">
              <a:solidFill>
                <a:srgbClr val="0000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86842733"/>
              </p:ext>
            </p:extLst>
          </p:nvPr>
        </p:nvGraphicFramePr>
        <p:xfrm>
          <a:off x="506186" y="979714"/>
          <a:ext cx="11342914" cy="4513072"/>
        </p:xfrm>
        <a:graphic>
          <a:graphicData uri="http://schemas.openxmlformats.org/drawingml/2006/table">
            <a:tbl>
              <a:tblPr firstRow="1" firstCol="1" bandRow="1"/>
              <a:tblGrid>
                <a:gridCol w="1338943"/>
                <a:gridCol w="1485900"/>
                <a:gridCol w="1355271"/>
                <a:gridCol w="1028700"/>
                <a:gridCol w="812690"/>
                <a:gridCol w="710426"/>
                <a:gridCol w="900477"/>
                <a:gridCol w="1280577"/>
                <a:gridCol w="1339402"/>
                <a:gridCol w="1090528"/>
              </a:tblGrid>
              <a:tr h="939800">
                <a:tc>
                  <a:txBody>
                    <a:bodyPr/>
                    <a:lstStyle/>
                    <a:p>
                      <a:pPr marL="0" marR="0" algn="ctr">
                        <a:lnSpc>
                          <a:spcPct val="120000"/>
                        </a:lnSpc>
                        <a:spcBef>
                          <a:spcPts val="200"/>
                        </a:spcBef>
                        <a:spcAft>
                          <a:spcPts val="200"/>
                        </a:spcAft>
                      </a:pPr>
                      <a:r>
                        <a:rPr lang="en-US" sz="1800" b="1" dirty="0" err="1">
                          <a:effectLst/>
                          <a:latin typeface="Arial" panose="020B0604020202020204" pitchFamily="34" charset="0"/>
                          <a:ea typeface="Times New Roman" panose="02020603050405020304" pitchFamily="18" charset="0"/>
                          <a:cs typeface="Arial" panose="020B0604020202020204" pitchFamily="34" charset="0"/>
                        </a:rPr>
                        <a:t>Tên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trẻ</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US" sz="1800" b="1" dirty="0" err="1">
                          <a:effectLst/>
                          <a:latin typeface="Arial" panose="020B0604020202020204" pitchFamily="34" charset="0"/>
                          <a:ea typeface="Times New Roman" panose="02020603050405020304" pitchFamily="18" charset="0"/>
                          <a:cs typeface="Arial" panose="020B0604020202020204" pitchFamily="34" charset="0"/>
                        </a:rPr>
                        <a:t>Đón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trẻ</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1800" b="1" dirty="0">
                          <a:effectLst/>
                          <a:latin typeface="Arial" panose="020B0604020202020204" pitchFamily="34" charset="0"/>
                          <a:ea typeface="Times New Roman" panose="02020603050405020304" pitchFamily="18" charset="0"/>
                          <a:cs typeface="Arial" panose="020B0604020202020204" pitchFamily="34" charset="0"/>
                        </a:rPr>
                        <a:t>, TD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sáng</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HĐ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học</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US" sz="18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ngoài</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trời</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US" sz="18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1800" b="1" dirty="0">
                          <a:effectLst/>
                          <a:latin typeface="Arial" panose="020B0604020202020204" pitchFamily="34" charset="0"/>
                          <a:ea typeface="Times New Roman" panose="02020603050405020304" pitchFamily="18" charset="0"/>
                          <a:cs typeface="Arial" panose="020B0604020202020204" pitchFamily="34" charset="0"/>
                        </a:rPr>
                        <a:t>, HĐ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góc</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US" sz="1800" b="1">
                          <a:effectLst/>
                          <a:latin typeface="Arial" panose="020B0604020202020204" pitchFamily="34" charset="0"/>
                          <a:ea typeface="Times New Roman" panose="02020603050405020304" pitchFamily="18" charset="0"/>
                          <a:cs typeface="Arial" panose="020B0604020202020204" pitchFamily="34" charset="0"/>
                        </a:rPr>
                        <a:t>Ăn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US" sz="1800" b="1">
                          <a:effectLst/>
                          <a:latin typeface="Arial" panose="020B0604020202020204" pitchFamily="34" charset="0"/>
                          <a:ea typeface="Times New Roman" panose="02020603050405020304" pitchFamily="18" charset="0"/>
                          <a:cs typeface="Arial" panose="020B0604020202020204" pitchFamily="34" charset="0"/>
                        </a:rPr>
                        <a:t>Ngủ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US" sz="1800" b="1">
                          <a:effectLst/>
                          <a:latin typeface="Arial" panose="020B0604020202020204" pitchFamily="34" charset="0"/>
                          <a:ea typeface="Times New Roman" panose="02020603050405020304" pitchFamily="18" charset="0"/>
                          <a:cs typeface="Arial" panose="020B0604020202020204" pitchFamily="34" charset="0"/>
                        </a:rPr>
                        <a:t>Vệ sinh</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US" sz="1800" b="1">
                          <a:effectLst/>
                          <a:latin typeface="Arial" panose="020B0604020202020204" pitchFamily="34" charset="0"/>
                          <a:ea typeface="Times New Roman" panose="02020603050405020304" pitchFamily="18" charset="0"/>
                          <a:cs typeface="Arial" panose="020B0604020202020204" pitchFamily="34" charset="0"/>
                        </a:rPr>
                        <a:t>Chơi, HĐ theo ý thích</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200"/>
                        </a:spcBef>
                        <a:spcAft>
                          <a:spcPts val="200"/>
                        </a:spcAft>
                      </a:pPr>
                      <a:r>
                        <a:rPr lang="en-US" sz="1800" b="1" dirty="0" err="1">
                          <a:effectLst/>
                          <a:latin typeface="Arial" panose="020B0604020202020204" pitchFamily="34" charset="0"/>
                          <a:ea typeface="Times New Roman" panose="02020603050405020304" pitchFamily="18" charset="0"/>
                          <a:cs typeface="Arial" panose="020B0604020202020204" pitchFamily="34" charset="0"/>
                        </a:rPr>
                        <a:t>Trả</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trẻ</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600">
                <a:tc>
                  <a:txBody>
                    <a:bodyPr/>
                    <a:lstStyle/>
                    <a:p>
                      <a:pPr marL="0" marR="0" algn="ctr">
                        <a:lnSpc>
                          <a:spcPct val="120000"/>
                        </a:lnSpc>
                        <a:spcBef>
                          <a:spcPts val="200"/>
                        </a:spcBef>
                        <a:spcAft>
                          <a:spcPts val="200"/>
                        </a:spcAft>
                      </a:pPr>
                      <a:r>
                        <a:rPr lang="en-US" sz="1800" b="1" dirty="0" err="1">
                          <a:effectLst/>
                          <a:latin typeface="Arial" panose="020B0604020202020204" pitchFamily="34" charset="0"/>
                          <a:ea typeface="Times New Roman" panose="02020603050405020304" pitchFamily="18" charset="0"/>
                          <a:cs typeface="Arial" panose="020B0604020202020204" pitchFamily="34" charset="0"/>
                        </a:rPr>
                        <a:t>Khánh</a:t>
                      </a:r>
                      <a:r>
                        <a:rPr lang="en-US" sz="1800" b="1" dirty="0">
                          <a:effectLst/>
                          <a:latin typeface="Arial" panose="020B0604020202020204" pitchFamily="34" charset="0"/>
                          <a:ea typeface="Times New Roman" panose="02020603050405020304" pitchFamily="18" charset="0"/>
                          <a:cs typeface="Arial" panose="020B0604020202020204" pitchFamily="34" charset="0"/>
                        </a:rPr>
                        <a:t> An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20000"/>
                        </a:lnSpc>
                        <a:spcBef>
                          <a:spcPts val="200"/>
                        </a:spcBef>
                        <a:spcAft>
                          <a:spcPts val="200"/>
                        </a:spcAft>
                      </a:pPr>
                      <a:r>
                        <a:rPr lang="en-US" sz="1800" dirty="0" err="1">
                          <a:effectLst/>
                          <a:latin typeface="Arial" panose="020B0604020202020204" pitchFamily="34" charset="0"/>
                          <a:ea typeface="Times New Roman" panose="02020603050405020304" pitchFamily="18" charset="0"/>
                          <a:cs typeface="Arial" panose="020B0604020202020204" pitchFamily="34" charset="0"/>
                        </a:rPr>
                        <a:t>Khóc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lúc</a:t>
                      </a:r>
                      <a:r>
                        <a:rPr lang="en-US" sz="1800" dirty="0">
                          <a:effectLst/>
                          <a:latin typeface="Arial" panose="020B0604020202020204" pitchFamily="34" charset="0"/>
                          <a:ea typeface="Times New Roman" panose="02020603050405020304" pitchFamily="18" charset="0"/>
                          <a:cs typeface="Arial" panose="020B0604020202020204" pitchFamily="34" charset="0"/>
                        </a:rPr>
                        <a:t> chia </a:t>
                      </a:r>
                      <a:r>
                        <a:rPr lang="en-US" sz="1800" dirty="0" err="1">
                          <a:effectLst/>
                          <a:latin typeface="Arial" panose="020B0604020202020204" pitchFamily="34" charset="0"/>
                          <a:ea typeface="Times New Roman" panose="02020603050405020304" pitchFamily="18" charset="0"/>
                          <a:cs typeface="Arial" panose="020B0604020202020204" pitchFamily="34" charset="0"/>
                        </a:rPr>
                        <a:t>tay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mẹ</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ngoan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ngay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mẹ</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20000"/>
                        </a:lnSpc>
                        <a:spcBef>
                          <a:spcPts val="200"/>
                        </a:spcBef>
                        <a:spcAft>
                          <a:spcPts val="200"/>
                        </a:spcAft>
                      </a:pPr>
                      <a:r>
                        <a:rPr lang="en-US" sz="1800" dirty="0" err="1">
                          <a:effectLst/>
                          <a:latin typeface="Arial" panose="020B0604020202020204" pitchFamily="34" charset="0"/>
                          <a:ea typeface="Times New Roman" panose="02020603050405020304" pitchFamily="18" charset="0"/>
                          <a:cs typeface="Arial" panose="020B0604020202020204" pitchFamily="34" charset="0"/>
                        </a:rPr>
                        <a:t>Lắng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nghe</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kể</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chuyện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lời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câu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hỏi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20000"/>
                        </a:lnSpc>
                        <a:spcBef>
                          <a:spcPts val="200"/>
                        </a:spcBef>
                        <a:spcAft>
                          <a:spcPts val="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20000"/>
                        </a:lnSpc>
                        <a:spcBef>
                          <a:spcPts val="200"/>
                        </a:spcBef>
                        <a:spcAft>
                          <a:spcPts val="20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9700">
                <a:tc>
                  <a:txBody>
                    <a:bodyPr/>
                    <a:lstStyle/>
                    <a:p>
                      <a:pPr marL="0" marR="0" algn="ctr">
                        <a:lnSpc>
                          <a:spcPct val="120000"/>
                        </a:lnSpc>
                        <a:spcBef>
                          <a:spcPts val="200"/>
                        </a:spcBef>
                        <a:spcAft>
                          <a:spcPts val="200"/>
                        </a:spcAft>
                      </a:pPr>
                      <a:r>
                        <a:rPr lang="en-US" sz="1800" b="1" dirty="0" err="1">
                          <a:effectLst/>
                          <a:latin typeface="Arial" panose="020B0604020202020204" pitchFamily="34" charset="0"/>
                          <a:ea typeface="Times New Roman" panose="02020603050405020304" pitchFamily="18" charset="0"/>
                          <a:cs typeface="Arial" panose="020B0604020202020204" pitchFamily="34" charset="0"/>
                        </a:rPr>
                        <a:t>Phú</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Quốc</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20000"/>
                        </a:lnSpc>
                        <a:spcBef>
                          <a:spcPts val="200"/>
                        </a:spcBef>
                        <a:spcAft>
                          <a:spcPts val="200"/>
                        </a:spcAft>
                      </a:pPr>
                      <a:r>
                        <a:rPr lang="en-US" sz="1800">
                          <a:effectLst/>
                          <a:latin typeface="Arial" panose="020B0604020202020204" pitchFamily="34" charset="0"/>
                          <a:ea typeface="Times New Roman" panose="02020603050405020304" pitchFamily="18" charset="0"/>
                          <a:cs typeface="Arial" panose="020B0604020202020204" pitchFamily="34" charset="0"/>
                        </a:rPr>
                        <a:t>Hơi sốt buổi sáng và ho. Mẹ gửi thuốc nhờ cô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20000"/>
                        </a:lnSpc>
                        <a:spcBef>
                          <a:spcPts val="200"/>
                        </a:spcBef>
                        <a:spcAft>
                          <a:spcPts val="20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20000"/>
                        </a:lnSpc>
                        <a:spcBef>
                          <a:spcPts val="200"/>
                        </a:spcBef>
                        <a:spcAft>
                          <a:spcPts val="200"/>
                        </a:spcAft>
                      </a:pPr>
                      <a:r>
                        <a:rPr lang="en-US" sz="1800" dirty="0" err="1">
                          <a:effectLst/>
                          <a:latin typeface="Arial" panose="020B0604020202020204" pitchFamily="34" charset="0"/>
                          <a:ea typeface="Times New Roman" panose="02020603050405020304" pitchFamily="18" charset="0"/>
                          <a:cs typeface="Arial" panose="020B0604020202020204" pitchFamily="34" charset="0"/>
                        </a:rPr>
                        <a:t>Ngồi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yên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lặng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20000"/>
                        </a:lnSpc>
                        <a:spcBef>
                          <a:spcPts val="200"/>
                        </a:spcBef>
                        <a:spcAft>
                          <a:spcPts val="200"/>
                        </a:spcAft>
                      </a:pPr>
                      <a:r>
                        <a:rPr lang="en-US" sz="1800" dirty="0" err="1">
                          <a:effectLst/>
                          <a:latin typeface="Arial" panose="020B0604020202020204" pitchFamily="34" charset="0"/>
                          <a:ea typeface="Times New Roman" panose="02020603050405020304" pitchFamily="18" charset="0"/>
                          <a:cs typeface="Arial" panose="020B0604020202020204" pitchFamily="34" charset="0"/>
                        </a:rPr>
                        <a:t>Thích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góc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hình</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200"/>
                        </a:spcBef>
                        <a:spcAft>
                          <a:spcPts val="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006928" y="5657671"/>
            <a:ext cx="10673443" cy="1140825"/>
          </a:xfrm>
          <a:prstGeom prst="rect">
            <a:avLst/>
          </a:prstGeom>
        </p:spPr>
        <p:txBody>
          <a:bodyPr wrap="square">
            <a:spAutoFit/>
          </a:bodyPr>
          <a:lstStyle/>
          <a:p>
            <a:pPr marL="342900" lvl="0" indent="-342900" defTabSz="457200">
              <a:lnSpc>
                <a:spcPct val="150000"/>
              </a:lnSpc>
              <a:spcBef>
                <a:spcPts val="1000"/>
              </a:spcBef>
              <a:buClr>
                <a:srgbClr val="0000FF"/>
              </a:buClr>
              <a:buSzPct val="80000"/>
              <a:buFont typeface="Wingdings" panose="05000000000000000000" pitchFamily="2" charset="2"/>
              <a:buChar char="q"/>
            </a:pPr>
            <a:r>
              <a:rPr lang="nb-NO" sz="2400" i="1" dirty="0">
                <a:solidFill>
                  <a:srgbClr val="0000FF"/>
                </a:solidFill>
                <a:latin typeface="Arial" panose="020B0604020202020204" pitchFamily="34" charset="0"/>
                <a:cs typeface="Arial" panose="020B0604020202020204" pitchFamily="34" charset="0"/>
              </a:rPr>
              <a:t>Ghi chú: ghi chép lại những thay đổi rõ rệt của trẻ trong ngày và những điều cần lưu ý để kịp thời điều chỉnh kế hoạch chăm sóc, giáo dục.</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2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xmlns="" id="{D3CDB30C-1F82-41E6-A067-831D6E891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xmlns="" id="{2DDA86DD-F997-4F66-A87C-5B58AB6D19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xmlns="" id="{D241B827-437E-40A3-A732-669230D6A5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930275" y="62049"/>
            <a:ext cx="2100943" cy="767442"/>
          </a:xfrm>
        </p:spPr>
        <p:txBody>
          <a:bodyPr>
            <a:normAutofit/>
          </a:bodyPr>
          <a:lstStyle/>
          <a:p>
            <a:r>
              <a:rPr lang="nb-NO" b="1" dirty="0">
                <a:solidFill>
                  <a:srgbClr val="FF0000"/>
                </a:solidFill>
                <a:latin typeface="Arial" panose="020B0604020202020204" pitchFamily="34" charset="0"/>
                <a:ea typeface="Arrus-Black Regular"/>
                <a:cs typeface="Arial" panose="020B0604020202020204" pitchFamily="34" charset="0"/>
              </a:rPr>
              <a:t>Lưu ý:</a:t>
            </a:r>
            <a:r>
              <a:rPr lang="nb-NO" dirty="0">
                <a:solidFill>
                  <a:srgbClr val="FF0000"/>
                </a:solidFill>
                <a:latin typeface="Arial" panose="020B0604020202020204" pitchFamily="34" charset="0"/>
                <a:ea typeface="Arrus-Black Regular"/>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xmlns="" id="{7F3312BA-0A2F-4D6E-A5AB-C919EE05D33C}"/>
              </a:ext>
            </a:extLst>
          </p:cNvPr>
          <p:cNvSpPr>
            <a:spLocks noGrp="1"/>
          </p:cNvSpPr>
          <p:nvPr>
            <p:ph idx="4294967295"/>
          </p:nvPr>
        </p:nvSpPr>
        <p:spPr>
          <a:xfrm>
            <a:off x="1518557" y="1349217"/>
            <a:ext cx="10465544" cy="3693205"/>
          </a:xfrm>
          <a:solidFill>
            <a:schemeClr val="bg1"/>
          </a:solidFill>
        </p:spPr>
        <p:txBody>
          <a:bodyPr>
            <a:noAutofit/>
          </a:bodyPr>
          <a:lstStyle/>
          <a:p>
            <a:pPr marR="0" algn="just">
              <a:lnSpc>
                <a:spcPct val="150000"/>
              </a:lnSpc>
              <a:spcBef>
                <a:spcPts val="0"/>
              </a:spcBef>
              <a:spcAft>
                <a:spcPts val="0"/>
              </a:spcAft>
              <a:buFont typeface="Wingdings" panose="05000000000000000000" pitchFamily="2" charset="2"/>
              <a:buChar char="Ø"/>
            </a:pP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Tùy</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vào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tình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hình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tế</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GV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thể</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chọn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cách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ghi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chép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phù</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hợp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để</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dõi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ghi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chép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hàng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ngày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thể</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nhóm</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tháng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tuổi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biệt</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nổi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trội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số</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thể</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ngày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tuần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Đối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dục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hòa</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nhập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mặc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dù</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hồ</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sơ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tuy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nhiên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khi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nhóm</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cần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ghi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chép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để</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thấy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mức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độ</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khả</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năng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hòa</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nhập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trong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nhóm</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bạn</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332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ppt_x"/>
                                          </p:val>
                                        </p:tav>
                                        <p:tav tm="100000">
                                          <p:val>
                                            <p:strVal val="#ppt_x"/>
                                          </p:val>
                                        </p:tav>
                                      </p:tavLst>
                                    </p:anim>
                                    <p:anim calcmode="lin" valueType="num">
                                      <p:cBhvr additive="base">
                                        <p:cTn id="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5"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2" name="Rectangle 71">
            <a:extLst>
              <a:ext uri="{FF2B5EF4-FFF2-40B4-BE49-F238E27FC236}">
                <a16:creationId xmlns:a16="http://schemas.microsoft.com/office/drawing/2014/main" xmlns="" id="{D3CDB30C-1F82-41E6-A067-831D6E891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4" name="Rectangle 73">
            <a:extLst>
              <a:ext uri="{FF2B5EF4-FFF2-40B4-BE49-F238E27FC236}">
                <a16:creationId xmlns:a16="http://schemas.microsoft.com/office/drawing/2014/main" xmlns="" id="{2DDA86DD-F997-4F66-A87C-5B58AB6D19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6" name="Rectangle 75">
            <a:extLst>
              <a:ext uri="{FF2B5EF4-FFF2-40B4-BE49-F238E27FC236}">
                <a16:creationId xmlns:a16="http://schemas.microsoft.com/office/drawing/2014/main" xmlns="" id="{D241B827-437E-40A3-A732-669230D6A5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Title 4"/>
          <p:cNvSpPr>
            <a:spLocks noGrp="1"/>
          </p:cNvSpPr>
          <p:nvPr>
            <p:ph type="title"/>
          </p:nvPr>
        </p:nvSpPr>
        <p:spPr>
          <a:xfrm>
            <a:off x="930275" y="62049"/>
            <a:ext cx="2100943" cy="767442"/>
          </a:xfrm>
        </p:spPr>
        <p:txBody>
          <a:bodyPr>
            <a:normAutofit/>
          </a:bodyPr>
          <a:lstStyle/>
          <a:p>
            <a:r>
              <a:rPr lang="nb-NO" b="1" dirty="0">
                <a:solidFill>
                  <a:srgbClr val="FF0000"/>
                </a:solidFill>
                <a:latin typeface="Arial" panose="020B0604020202020204" pitchFamily="34" charset="0"/>
                <a:ea typeface="Arrus-Black Regular"/>
                <a:cs typeface="Arial" panose="020B0604020202020204" pitchFamily="34" charset="0"/>
              </a:rPr>
              <a:t>Lưu ý:</a:t>
            </a:r>
            <a:r>
              <a:rPr lang="nb-NO" dirty="0">
                <a:solidFill>
                  <a:srgbClr val="FF0000"/>
                </a:solidFill>
                <a:latin typeface="Arial" panose="020B0604020202020204" pitchFamily="34" charset="0"/>
                <a:ea typeface="Arrus-Black Regular"/>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xmlns="" id="{7F3312BA-0A2F-4D6E-A5AB-C919EE05D33C}"/>
              </a:ext>
            </a:extLst>
          </p:cNvPr>
          <p:cNvSpPr>
            <a:spLocks noGrp="1"/>
          </p:cNvSpPr>
          <p:nvPr>
            <p:ph idx="4294967295"/>
          </p:nvPr>
        </p:nvSpPr>
        <p:spPr>
          <a:xfrm>
            <a:off x="1649186" y="1420586"/>
            <a:ext cx="10334915" cy="3820885"/>
          </a:xfrm>
          <a:solidFill>
            <a:schemeClr val="bg1"/>
          </a:solidFill>
        </p:spPr>
        <p:txBody>
          <a:bodyPr>
            <a:noAutofit/>
          </a:bodyPr>
          <a:lstStyle/>
          <a:p>
            <a:pPr marR="0" algn="just">
              <a:lnSpc>
                <a:spcPct val="150000"/>
              </a:lnSpc>
              <a:spcBef>
                <a:spcPts val="0"/>
              </a:spcBef>
              <a:spcAft>
                <a:spcPts val="0"/>
              </a:spcAft>
              <a:buFont typeface="Wingdings" panose="05000000000000000000" pitchFamily="2" charset="2"/>
              <a:buChar char="Ø"/>
            </a:pP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Giáo</a:t>
            </a:r>
            <a:r>
              <a:rPr lang="en-US" sz="2400" dirty="0" smtClean="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viên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theo</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dõi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và</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ghi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chép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lại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thay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đổi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rõ</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rệt</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trong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ngày</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chưa</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đạt</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mục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đích</a:t>
            </a:r>
            <a:r>
              <a:rPr lang="nb-NO" sz="2400" dirty="0">
                <a:solidFill>
                  <a:srgbClr val="000000"/>
                </a:solidFill>
                <a:effectLst/>
                <a:latin typeface="Arial" panose="020B0604020202020204" pitchFamily="34" charset="0"/>
                <a:ea typeface="Arrus-Black Regular"/>
                <a:cs typeface="Arial" panose="020B0604020202020204" pitchFamily="34" charset="0"/>
              </a:rPr>
              <a:t> yêu cầu của các hoạt động trong ngày và những điều cần lưu ý để kịp thời điều chỉnh kế hoạch chăm sóc, giáo dục. 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hi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ngắn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gọn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bằng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nhận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chung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vấn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đề</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nổi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bật</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thể</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là</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ưu</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hạn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chế</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thu</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thập</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qua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quan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sát</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đối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cá</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hoặc</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nhóm</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014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2" name="Rectangle 71">
            <a:extLst>
              <a:ext uri="{FF2B5EF4-FFF2-40B4-BE49-F238E27FC236}">
                <a16:creationId xmlns:a16="http://schemas.microsoft.com/office/drawing/2014/main" xmlns="" id="{D3CDB30C-1F82-41E6-A067-831D6E891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4" name="Rectangle 73">
            <a:extLst>
              <a:ext uri="{FF2B5EF4-FFF2-40B4-BE49-F238E27FC236}">
                <a16:creationId xmlns:a16="http://schemas.microsoft.com/office/drawing/2014/main" xmlns="" id="{2DDA86DD-F997-4F66-A87C-5B58AB6D19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6" name="Rectangle 75">
            <a:extLst>
              <a:ext uri="{FF2B5EF4-FFF2-40B4-BE49-F238E27FC236}">
                <a16:creationId xmlns:a16="http://schemas.microsoft.com/office/drawing/2014/main" xmlns="" id="{D241B827-437E-40A3-A732-669230D6A5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5" name="Title 4"/>
          <p:cNvSpPr>
            <a:spLocks noGrp="1"/>
          </p:cNvSpPr>
          <p:nvPr>
            <p:ph type="title"/>
          </p:nvPr>
        </p:nvSpPr>
        <p:spPr>
          <a:xfrm>
            <a:off x="930275" y="62049"/>
            <a:ext cx="2100943" cy="767442"/>
          </a:xfrm>
        </p:spPr>
        <p:txBody>
          <a:bodyPr>
            <a:normAutofit/>
          </a:bodyPr>
          <a:lstStyle/>
          <a:p>
            <a:r>
              <a:rPr lang="nb-NO" b="1" dirty="0">
                <a:solidFill>
                  <a:srgbClr val="FF0000"/>
                </a:solidFill>
                <a:latin typeface="Arial" panose="020B0604020202020204" pitchFamily="34" charset="0"/>
                <a:ea typeface="Arrus-Black Regular"/>
                <a:cs typeface="Arial" panose="020B0604020202020204" pitchFamily="34" charset="0"/>
              </a:rPr>
              <a:t>Lưu ý:</a:t>
            </a:r>
            <a:r>
              <a:rPr lang="nb-NO" dirty="0">
                <a:solidFill>
                  <a:srgbClr val="FF0000"/>
                </a:solidFill>
                <a:latin typeface="Arial" panose="020B0604020202020204" pitchFamily="34" charset="0"/>
                <a:ea typeface="Arrus-Black Regular"/>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xmlns="" id="{7F3312BA-0A2F-4D6E-A5AB-C919EE05D33C}"/>
              </a:ext>
            </a:extLst>
          </p:cNvPr>
          <p:cNvSpPr>
            <a:spLocks noGrp="1"/>
          </p:cNvSpPr>
          <p:nvPr>
            <p:ph idx="4294967295"/>
          </p:nvPr>
        </p:nvSpPr>
        <p:spPr>
          <a:xfrm>
            <a:off x="1765988" y="1516653"/>
            <a:ext cx="9862457" cy="2892062"/>
          </a:xfrm>
          <a:solidFill>
            <a:schemeClr val="bg1"/>
          </a:solidFill>
        </p:spPr>
        <p:txBody>
          <a:bodyPr>
            <a:noAutofit/>
          </a:bodyPr>
          <a:lstStyle/>
          <a:p>
            <a:pPr marR="0" algn="just">
              <a:lnSpc>
                <a:spcPct val="150000"/>
              </a:lnSpc>
              <a:spcBef>
                <a:spcPts val="0"/>
              </a:spcBef>
              <a:spcAft>
                <a:spcPts val="0"/>
              </a:spcAft>
              <a:buFont typeface="Wingdings" panose="05000000000000000000" pitchFamily="2" charset="2"/>
              <a:buChar char="Ø"/>
            </a:pPr>
            <a:r>
              <a:rPr lang="en-US" sz="2400" dirty="0" smtClean="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1C1C1C"/>
                </a:solidFill>
                <a:latin typeface="Arial" panose="020B0604020202020204" pitchFamily="34" charset="0"/>
                <a:ea typeface="Times New Roman" panose="02020603050405020304" pitchFamily="18" charset="0"/>
                <a:cs typeface="Arial" panose="020B0604020202020204" pitchFamily="34" charset="0"/>
              </a:rPr>
              <a:t>Riêng</a:t>
            </a:r>
            <a:r>
              <a:rPr lang="en-US" sz="2400" dirty="0" smtClean="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việc</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sử</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dụng</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cách</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quan</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sát-ghi</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chép</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bằng</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phiếu</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rời</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được</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thực</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hiện</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trên</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trẻ</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cá</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SimSun" panose="02010600030101010101" pitchFamily="2" charset="-122"/>
                <a:cs typeface="Arial" panose="020B0604020202020204" pitchFamily="34" charset="0"/>
              </a:rPr>
              <a:t>biệt</a:t>
            </a:r>
            <a:r>
              <a:rPr lang="en-US" sz="2400" dirty="0">
                <a:solidFill>
                  <a:srgbClr val="1C1C1C"/>
                </a:solidFill>
                <a:latin typeface="Arial" panose="020B0604020202020204" pitchFamily="34" charset="0"/>
                <a:ea typeface="SimSun" panose="02010600030101010101" pitchFamily="2" charset="-122"/>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hoặc</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bình</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thường</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khi</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sự</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thay</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đổi</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khác</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lạ</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1C1C1C"/>
                </a:solidFill>
                <a:latin typeface="Arial" panose="020B0604020202020204" pitchFamily="34" charset="0"/>
                <a:ea typeface="Times New Roman" panose="02020603050405020304" pitchFamily="18" charset="0"/>
                <a:cs typeface="Arial" panose="020B0604020202020204" pitchFamily="34" charset="0"/>
              </a:rPr>
              <a:t>hoặc</a:t>
            </a:r>
            <a:r>
              <a:rPr lang="en-US" sz="2400" dirty="0">
                <a:solidFill>
                  <a:srgbClr val="1C1C1C"/>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chuyên</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sâu</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hiệu</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sâu</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trẻ</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hào</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hứng</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tham</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9956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xmlns=""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gradFill>
            <a:gsLst>
              <a:gs pos="0">
                <a:schemeClr val="bg1"/>
              </a:gs>
              <a:gs pos="100000">
                <a:schemeClr val="bg2">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01DC679-2BA4-4843-8A56-6EA42513F90A}"/>
              </a:ext>
            </a:extLst>
          </p:cNvPr>
          <p:cNvSpPr>
            <a:spLocks noGrp="1"/>
          </p:cNvSpPr>
          <p:nvPr>
            <p:ph type="title"/>
          </p:nvPr>
        </p:nvSpPr>
        <p:spPr>
          <a:xfrm>
            <a:off x="0" y="10895"/>
            <a:ext cx="7610475" cy="846355"/>
          </a:xfrm>
        </p:spPr>
        <p:txBody>
          <a:bodyPr>
            <a:normAutofit fontScale="90000"/>
          </a:bodyPr>
          <a:lstStyle/>
          <a:p>
            <a:pPr algn="ct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V.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Mục</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đích</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nội</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dung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các</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hình</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thức</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đánh</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giá</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trẻ</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b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b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Nhà</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trẻ</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mẫu</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giáo</a:t>
            </a:r>
            <a:r>
              <a:rPr lang="en-US" sz="2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0000FF"/>
              </a:solidFill>
              <a:latin typeface="Arial" panose="020B0604020202020204" pitchFamily="34" charset="0"/>
              <a:cs typeface="Arial" panose="020B0604020202020204" pitchFamily="34" charset="0"/>
            </a:endParaRPr>
          </a:p>
        </p:txBody>
      </p:sp>
      <p:graphicFrame>
        <p:nvGraphicFramePr>
          <p:cNvPr id="78" name="Content Placeholder 2">
            <a:extLst>
              <a:ext uri="{FF2B5EF4-FFF2-40B4-BE49-F238E27FC236}">
                <a16:creationId xmlns:a16="http://schemas.microsoft.com/office/drawing/2014/main" xmlns="" id="{6D2EC5B0-CCA0-4A69-83EC-A705E2EBD12F}"/>
              </a:ext>
            </a:extLst>
          </p:cNvPr>
          <p:cNvGraphicFramePr>
            <a:graphicFrameLocks noGrp="1"/>
          </p:cNvGraphicFramePr>
          <p:nvPr>
            <p:ph idx="1"/>
            <p:extLst>
              <p:ext uri="{D42A27DB-BD31-4B8C-83A1-F6EECF244321}">
                <p14:modId xmlns:p14="http://schemas.microsoft.com/office/powerpoint/2010/main" val="3224591416"/>
              </p:ext>
            </p:extLst>
          </p:nvPr>
        </p:nvGraphicFramePr>
        <p:xfrm>
          <a:off x="838200" y="1155483"/>
          <a:ext cx="10515600" cy="502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1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 grpId="0"/>
      <p:bldGraphic spid="7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85A4D0D1-1745-4C9F-85D4-53B0536D020B}"/>
              </a:ext>
            </a:extLst>
          </p:cNvPr>
          <p:cNvPicPr>
            <a:picLocks noChangeAspect="1"/>
          </p:cNvPicPr>
          <p:nvPr/>
        </p:nvPicPr>
        <p:blipFill rotWithShape="1">
          <a:blip r:embed="rId2"/>
          <a:srcRect b="15730"/>
          <a:stretch/>
        </p:blipFill>
        <p:spPr>
          <a:xfrm>
            <a:off x="9624" y="10"/>
            <a:ext cx="12191980" cy="6857990"/>
          </a:xfrm>
          <a:prstGeom prst="rect">
            <a:avLst/>
          </a:prstGeom>
        </p:spPr>
      </p:pic>
      <p:sp>
        <p:nvSpPr>
          <p:cNvPr id="22" name="Rectangle 21">
            <a:extLst>
              <a:ext uri="{FF2B5EF4-FFF2-40B4-BE49-F238E27FC236}">
                <a16:creationId xmlns:a16="http://schemas.microsoft.com/office/drawing/2014/main" xmlns=""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680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xmlns="" id="{32E0B2B7-E207-4621-BFE5-CCB8E2CC9F75}"/>
              </a:ext>
            </a:extLst>
          </p:cNvPr>
          <p:cNvSpPr/>
          <p:nvPr/>
        </p:nvSpPr>
        <p:spPr>
          <a:xfrm>
            <a:off x="479564" y="247087"/>
            <a:ext cx="4549636" cy="580687"/>
          </a:xfrm>
          <a:prstGeom prst="roundRect">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a:lstStyle/>
          <a:p>
            <a:r>
              <a:rPr lang="en-US" sz="2400" b="1" dirty="0">
                <a:latin typeface="Arial" panose="020B0604020202020204" pitchFamily="34" charset="0"/>
                <a:cs typeface="Arial" panose="020B0604020202020204" pitchFamily="34" charset="0"/>
              </a:rPr>
              <a:t>c) </a:t>
            </a:r>
            <a:r>
              <a:rPr lang="en-US" sz="2400" b="1" dirty="0" err="1">
                <a:latin typeface="Arial" panose="020B0604020202020204" pitchFamily="34" charset="0"/>
                <a:cs typeface="Arial" panose="020B0604020202020204" pitchFamily="34" charset="0"/>
              </a:rPr>
              <a:t>Thời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điểm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a:t>
            </a:r>
            <a:endParaRPr lang="en-US" sz="2400" b="1" dirty="0">
              <a:latin typeface="Arial" panose="020B0604020202020204" pitchFamily="34" charset="0"/>
              <a:cs typeface="Arial" panose="020B0604020202020204" pitchFamily="34"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3593458006"/>
              </p:ext>
            </p:extLst>
          </p:nvPr>
        </p:nvGraphicFramePr>
        <p:xfrm>
          <a:off x="891367" y="1074851"/>
          <a:ext cx="10414068" cy="4850870"/>
        </p:xfrm>
        <a:graphic>
          <a:graphicData uri="http://schemas.openxmlformats.org/drawingml/2006/table">
            <a:tbl>
              <a:tblPr firstRow="1" firstCol="1" bandRow="1"/>
              <a:tblGrid>
                <a:gridCol w="5368535"/>
                <a:gridCol w="5045533"/>
              </a:tblGrid>
              <a:tr h="780676">
                <a:tc>
                  <a:txBody>
                    <a:bodyPr/>
                    <a:lstStyle/>
                    <a:p>
                      <a:pPr marL="285750" algn="ctr" fontAlgn="ctr">
                        <a:lnSpc>
                          <a:spcPct val="130000"/>
                        </a:lnSpc>
                        <a:spcAft>
                          <a:spcPts val="800"/>
                        </a:spcAft>
                      </a:pPr>
                      <a:r>
                        <a:rPr lang="nb-NO" sz="2400" b="1" dirty="0">
                          <a:effectLst/>
                          <a:latin typeface="Times New Roman"/>
                          <a:ea typeface="Calibri"/>
                          <a:cs typeface="Times New Roman"/>
                        </a:rPr>
                        <a:t>Nhà trẻ</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de-DE" sz="2400" b="1" dirty="0">
                          <a:effectLst/>
                          <a:latin typeface="Times New Roman"/>
                          <a:ea typeface="Calibri"/>
                          <a:cs typeface="Times New Roman"/>
                        </a:rPr>
                        <a:t>Mẫu giáo</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8841">
                <a:tc>
                  <a:txBody>
                    <a:bodyPr/>
                    <a:lstStyle/>
                    <a:p>
                      <a:pPr indent="457200" algn="just" fontAlgn="ctr">
                        <a:lnSpc>
                          <a:spcPct val="130000"/>
                        </a:lnSpc>
                        <a:spcAft>
                          <a:spcPts val="800"/>
                        </a:spcAft>
                      </a:pPr>
                      <a:r>
                        <a:rPr lang="nb-NO" sz="2400" dirty="0">
                          <a:effectLst/>
                          <a:latin typeface="Times New Roman"/>
                          <a:ea typeface="Arrus-Black Regular"/>
                          <a:cs typeface="Times New Roman"/>
                        </a:rPr>
                        <a:t>- </a:t>
                      </a:r>
                      <a:r>
                        <a:rPr lang="nb-NO" sz="2400" dirty="0" smtClean="0">
                          <a:effectLst/>
                          <a:latin typeface="Times New Roman"/>
                          <a:ea typeface="Arrus-Black Regular"/>
                          <a:cs typeface="Times New Roman"/>
                        </a:rPr>
                        <a:t>Đánh</a:t>
                      </a:r>
                      <a:r>
                        <a:rPr lang="nb-NO" sz="2400" baseline="0" dirty="0" smtClean="0">
                          <a:effectLst/>
                          <a:latin typeface="Times New Roman"/>
                          <a:ea typeface="Arrus-Black Regular"/>
                          <a:cs typeface="Times New Roman"/>
                        </a:rPr>
                        <a:t> giá</a:t>
                      </a:r>
                      <a:r>
                        <a:rPr lang="nb-NO" sz="2400" dirty="0" smtClean="0">
                          <a:effectLst/>
                          <a:latin typeface="Times New Roman"/>
                          <a:ea typeface="Arrus-Black Regular"/>
                          <a:cs typeface="Times New Roman"/>
                        </a:rPr>
                        <a:t> cuối </a:t>
                      </a:r>
                      <a:r>
                        <a:rPr lang="nb-NO" sz="2400" dirty="0">
                          <a:effectLst/>
                          <a:latin typeface="Times New Roman"/>
                          <a:ea typeface="Arrus-Black Regular"/>
                          <a:cs typeface="Times New Roman"/>
                        </a:rPr>
                        <a:t>độ tuổi (6, 12, 18, 24, 36 tháng) dựa vào kết quả mong đợi.</a:t>
                      </a:r>
                      <a:endParaRPr lang="en-US" sz="2400" dirty="0">
                        <a:effectLst/>
                        <a:latin typeface="Calibri"/>
                        <a:ea typeface="Calibri"/>
                        <a:cs typeface="Times New Roman"/>
                      </a:endParaRPr>
                    </a:p>
                    <a:p>
                      <a:pPr marL="285750" algn="ctr" fontAlgn="ctr">
                        <a:lnSpc>
                          <a:spcPct val="130000"/>
                        </a:lnSpc>
                        <a:spcAft>
                          <a:spcPts val="800"/>
                        </a:spcAft>
                      </a:pPr>
                      <a:r>
                        <a:rPr lang="nb-NO" sz="2400" b="1" dirty="0">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fontAlgn="ctr">
                        <a:lnSpc>
                          <a:spcPct val="130000"/>
                        </a:lnSpc>
                        <a:spcAft>
                          <a:spcPts val="800"/>
                        </a:spcAft>
                      </a:pPr>
                      <a:r>
                        <a:rPr lang="nb-NO" sz="2400" dirty="0">
                          <a:effectLst/>
                          <a:latin typeface="Times New Roman"/>
                          <a:ea typeface="Arrus-Black Regular"/>
                          <a:cs typeface="Times New Roman"/>
                        </a:rPr>
                        <a:t>- </a:t>
                      </a:r>
                      <a:r>
                        <a:rPr lang="nb-NO" sz="2400" dirty="0" smtClean="0">
                          <a:effectLst/>
                          <a:latin typeface="Times New Roman"/>
                          <a:ea typeface="Arrus-Black Regular"/>
                          <a:cs typeface="Times New Roman"/>
                        </a:rPr>
                        <a:t>Đánh</a:t>
                      </a:r>
                      <a:r>
                        <a:rPr lang="nb-NO" sz="2400" baseline="0" dirty="0" smtClean="0">
                          <a:effectLst/>
                          <a:latin typeface="Times New Roman"/>
                          <a:ea typeface="Arrus-Black Regular"/>
                          <a:cs typeface="Times New Roman"/>
                        </a:rPr>
                        <a:t> giá</a:t>
                      </a:r>
                      <a:r>
                        <a:rPr lang="nb-NO" sz="2400" dirty="0" smtClean="0">
                          <a:effectLst/>
                          <a:latin typeface="Times New Roman"/>
                          <a:ea typeface="Arrus-Black Regular"/>
                          <a:cs typeface="Times New Roman"/>
                        </a:rPr>
                        <a:t> cuối </a:t>
                      </a:r>
                      <a:r>
                        <a:rPr lang="nb-NO" sz="2400" dirty="0">
                          <a:effectLst/>
                          <a:latin typeface="Times New Roman"/>
                          <a:ea typeface="Arrus-Black Regular"/>
                          <a:cs typeface="Times New Roman"/>
                        </a:rPr>
                        <a:t>giai đoạn dựa vào mục tiêu </a:t>
                      </a:r>
                      <a:r>
                        <a:rPr lang="nb-NO" sz="2400" dirty="0" smtClean="0">
                          <a:effectLst/>
                          <a:latin typeface="Times New Roman"/>
                          <a:ea typeface="Arrus-Black Regular"/>
                          <a:cs typeface="Times New Roman"/>
                        </a:rPr>
                        <a:t>GD chủ </a:t>
                      </a:r>
                      <a:r>
                        <a:rPr lang="nb-NO" sz="2400" dirty="0">
                          <a:effectLst/>
                          <a:latin typeface="Times New Roman"/>
                          <a:ea typeface="Arrus-Black Regular"/>
                          <a:cs typeface="Times New Roman"/>
                        </a:rPr>
                        <a:t>đề/tháng, kết quả mong đợi cuối độ tuổi.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1353">
                <a:tc gridSpan="2">
                  <a:txBody>
                    <a:bodyPr/>
                    <a:lstStyle/>
                    <a:p>
                      <a:pPr indent="457200" algn="just" fontAlgn="ctr">
                        <a:lnSpc>
                          <a:spcPct val="130000"/>
                        </a:lnSpc>
                        <a:spcAft>
                          <a:spcPts val="800"/>
                        </a:spcAft>
                      </a:pPr>
                      <a:r>
                        <a:rPr lang="nb-NO" sz="2400" dirty="0">
                          <a:effectLst/>
                          <a:latin typeface="Times New Roman"/>
                          <a:ea typeface="Arrus-Black Regular"/>
                          <a:cs typeface="Times New Roman"/>
                        </a:rPr>
                        <a:t>- </a:t>
                      </a:r>
                      <a:r>
                        <a:rPr lang="nb-NO" sz="2400" dirty="0" smtClean="0">
                          <a:effectLst/>
                          <a:latin typeface="Times New Roman"/>
                          <a:ea typeface="Arrus-Black Regular"/>
                          <a:cs typeface="Times New Roman"/>
                        </a:rPr>
                        <a:t>Đánh</a:t>
                      </a:r>
                      <a:r>
                        <a:rPr lang="nb-NO" sz="2400" baseline="0" dirty="0" smtClean="0">
                          <a:effectLst/>
                          <a:latin typeface="Times New Roman"/>
                          <a:ea typeface="Arrus-Black Regular"/>
                          <a:cs typeface="Times New Roman"/>
                        </a:rPr>
                        <a:t> giá</a:t>
                      </a:r>
                      <a:r>
                        <a:rPr lang="nb-NO" sz="2400" dirty="0" smtClean="0">
                          <a:effectLst/>
                          <a:latin typeface="Times New Roman"/>
                          <a:ea typeface="Arrus-Black Regular"/>
                          <a:cs typeface="Times New Roman"/>
                        </a:rPr>
                        <a:t> mức </a:t>
                      </a:r>
                      <a:r>
                        <a:rPr lang="nb-NO" sz="2400" dirty="0">
                          <a:effectLst/>
                          <a:latin typeface="Times New Roman"/>
                          <a:ea typeface="Arrus-Black Regular"/>
                          <a:cs typeface="Times New Roman"/>
                        </a:rPr>
                        <a:t>độ </a:t>
                      </a:r>
                      <a:r>
                        <a:rPr lang="nb-NO" sz="2400" dirty="0" smtClean="0">
                          <a:effectLst/>
                          <a:latin typeface="Times New Roman"/>
                          <a:ea typeface="Arrus-Black Regular"/>
                          <a:cs typeface="Times New Roman"/>
                        </a:rPr>
                        <a:t>phát</a:t>
                      </a:r>
                      <a:r>
                        <a:rPr lang="nb-NO" sz="2400" baseline="0" dirty="0" smtClean="0">
                          <a:effectLst/>
                          <a:latin typeface="Times New Roman"/>
                          <a:ea typeface="Arrus-Black Regular"/>
                          <a:cs typeface="Times New Roman"/>
                        </a:rPr>
                        <a:t> triển</a:t>
                      </a:r>
                      <a:r>
                        <a:rPr lang="nb-NO" sz="2400" dirty="0" smtClean="0">
                          <a:effectLst/>
                          <a:latin typeface="Times New Roman"/>
                          <a:ea typeface="Arrus-Black Regular"/>
                          <a:cs typeface="Times New Roman"/>
                        </a:rPr>
                        <a:t> thể </a:t>
                      </a:r>
                      <a:r>
                        <a:rPr lang="nb-NO" sz="2400" dirty="0">
                          <a:effectLst/>
                          <a:latin typeface="Times New Roman"/>
                          <a:ea typeface="Arrus-Black Regular"/>
                          <a:cs typeface="Times New Roman"/>
                        </a:rPr>
                        <a:t>chất của trẻ cần sử dụng thêm chỉ số về cân nặng, chiều cao cuối độ tuổi.</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355960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xmlns="" id="{DC98490B-7479-4164-AB0A-3CECE5185C73}"/>
              </a:ext>
            </a:extLst>
          </p:cNvPr>
          <p:cNvGraphicFramePr>
            <a:graphicFrameLocks noGrp="1"/>
          </p:cNvGraphicFramePr>
          <p:nvPr>
            <p:ph idx="1"/>
            <p:extLst>
              <p:ext uri="{D42A27DB-BD31-4B8C-83A1-F6EECF244321}">
                <p14:modId xmlns:p14="http://schemas.microsoft.com/office/powerpoint/2010/main" val="2742185459"/>
              </p:ext>
            </p:extLst>
          </p:nvPr>
        </p:nvGraphicFramePr>
        <p:xfrm>
          <a:off x="732064" y="886279"/>
          <a:ext cx="10550980" cy="52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xmlns="" id="{5F5B97D2-985B-499E-B28B-EFF3F9A5C0F3}"/>
              </a:ext>
            </a:extLst>
          </p:cNvPr>
          <p:cNvSpPr txBox="1">
            <a:spLocks/>
          </p:cNvSpPr>
          <p:nvPr/>
        </p:nvSpPr>
        <p:spPr>
          <a:xfrm>
            <a:off x="185057" y="0"/>
            <a:ext cx="2688772" cy="7347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Nhà</a:t>
            </a: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trẻ</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3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64E9CCA4-A1E5-4B97-AC7F-2BB912586563}"/>
              </a:ext>
            </a:extLst>
          </p:cNvPr>
          <p:cNvSpPr>
            <a:spLocks noChangeArrowheads="1"/>
          </p:cNvSpPr>
          <p:nvPr/>
        </p:nvSpPr>
        <p:spPr bwMode="auto">
          <a:xfrm>
            <a:off x="2209799" y="0"/>
            <a:ext cx="7772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nb-NO"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BẢNG KẾT QUẢ Đ</a:t>
            </a:r>
            <a:r>
              <a:rPr kumimoji="0" lang="nb-NO" altLang="zh-CN" sz="2000" b="1"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Á</a:t>
            </a:r>
            <a:r>
              <a:rPr kumimoji="0" lang="nb-NO"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NH GI</a:t>
            </a:r>
            <a:r>
              <a:rPr kumimoji="0" lang="nb-NO" altLang="zh-CN" sz="2000" b="1"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Á</a:t>
            </a:r>
            <a:r>
              <a:rPr kumimoji="0" lang="nb-NO"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TRẺ THEO GIAI ĐOẠN</a:t>
            </a:r>
            <a:endParaRPr kumimoji="0" lang="en-US" altLang="zh-CN"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NH</a:t>
            </a:r>
            <a:r>
              <a:rPr kumimoji="0" lang="nb-NO" altLang="zh-CN" sz="20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Ó</a:t>
            </a:r>
            <a:r>
              <a:rPr kumimoji="0" lang="nb-NO"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 TRẺ: .......................</a:t>
            </a:r>
            <a:endParaRPr kumimoji="0" lang="en-US" altLang="zh-CN"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a:t>
            </a:r>
            <a:r>
              <a:rPr kumimoji="0" lang="nb-NO" altLang="zh-CN" sz="20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á</a:t>
            </a:r>
            <a:r>
              <a:rPr kumimoji="0" lang="nb-NO"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 </a:t>
            </a:r>
            <a:r>
              <a:rPr kumimoji="0" lang="nb-NO" altLang="zh-CN" sz="20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a:t>
            </a:r>
            <a:r>
              <a:rPr kumimoji="0" lang="nb-NO"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nb-NO" altLang="zh-CN" sz="20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a:t>
            </a:r>
            <a:endParaRPr kumimoji="0" lang="nb-NO" altLang="zh-CN" sz="20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xmlns="" id="{F7857CCF-F3E4-4BFE-B9AC-1C990B7730A1}"/>
              </a:ext>
            </a:extLst>
          </p:cNvPr>
          <p:cNvGraphicFramePr>
            <a:graphicFrameLocks noGrp="1"/>
          </p:cNvGraphicFramePr>
          <p:nvPr>
            <p:extLst>
              <p:ext uri="{D42A27DB-BD31-4B8C-83A1-F6EECF244321}">
                <p14:modId xmlns:p14="http://schemas.microsoft.com/office/powerpoint/2010/main" val="3586481774"/>
              </p:ext>
            </p:extLst>
          </p:nvPr>
        </p:nvGraphicFramePr>
        <p:xfrm>
          <a:off x="2" y="1055915"/>
          <a:ext cx="12191995" cy="6032273"/>
        </p:xfrm>
        <a:graphic>
          <a:graphicData uri="http://schemas.openxmlformats.org/drawingml/2006/table">
            <a:tbl>
              <a:tblPr firstRow="1" firstCol="1" lastRow="1" lastCol="1" bandRow="1" bandCol="1">
                <a:tableStyleId>{5C22544A-7EE6-4342-B048-85BDC9FD1C3A}</a:tableStyleId>
              </a:tblPr>
              <a:tblGrid>
                <a:gridCol w="622746">
                  <a:extLst>
                    <a:ext uri="{9D8B030D-6E8A-4147-A177-3AD203B41FA5}">
                      <a16:colId xmlns:a16="http://schemas.microsoft.com/office/drawing/2014/main" xmlns="" val="4186209920"/>
                    </a:ext>
                  </a:extLst>
                </a:gridCol>
                <a:gridCol w="778983">
                  <a:extLst>
                    <a:ext uri="{9D8B030D-6E8A-4147-A177-3AD203B41FA5}">
                      <a16:colId xmlns:a16="http://schemas.microsoft.com/office/drawing/2014/main" xmlns="" val="1088400188"/>
                    </a:ext>
                  </a:extLst>
                </a:gridCol>
                <a:gridCol w="619443">
                  <a:extLst>
                    <a:ext uri="{9D8B030D-6E8A-4147-A177-3AD203B41FA5}">
                      <a16:colId xmlns:a16="http://schemas.microsoft.com/office/drawing/2014/main" xmlns="" val="1167364424"/>
                    </a:ext>
                  </a:extLst>
                </a:gridCol>
                <a:gridCol w="627147">
                  <a:extLst>
                    <a:ext uri="{9D8B030D-6E8A-4147-A177-3AD203B41FA5}">
                      <a16:colId xmlns:a16="http://schemas.microsoft.com/office/drawing/2014/main" xmlns="" val="2287860685"/>
                    </a:ext>
                  </a:extLst>
                </a:gridCol>
                <a:gridCol w="623844">
                  <a:extLst>
                    <a:ext uri="{9D8B030D-6E8A-4147-A177-3AD203B41FA5}">
                      <a16:colId xmlns:a16="http://schemas.microsoft.com/office/drawing/2014/main" xmlns="" val="3150444390"/>
                    </a:ext>
                  </a:extLst>
                </a:gridCol>
                <a:gridCol w="700860">
                  <a:extLst>
                    <a:ext uri="{9D8B030D-6E8A-4147-A177-3AD203B41FA5}">
                      <a16:colId xmlns:a16="http://schemas.microsoft.com/office/drawing/2014/main" xmlns="" val="125131408"/>
                    </a:ext>
                  </a:extLst>
                </a:gridCol>
                <a:gridCol w="1187175">
                  <a:extLst>
                    <a:ext uri="{9D8B030D-6E8A-4147-A177-3AD203B41FA5}">
                      <a16:colId xmlns:a16="http://schemas.microsoft.com/office/drawing/2014/main" xmlns="" val="3348809461"/>
                    </a:ext>
                  </a:extLst>
                </a:gridCol>
                <a:gridCol w="503210">
                  <a:extLst>
                    <a:ext uri="{9D8B030D-6E8A-4147-A177-3AD203B41FA5}">
                      <a16:colId xmlns:a16="http://schemas.microsoft.com/office/drawing/2014/main" xmlns="" val="2350705609"/>
                    </a:ext>
                  </a:extLst>
                </a:gridCol>
                <a:gridCol w="503210">
                  <a:extLst>
                    <a:ext uri="{9D8B030D-6E8A-4147-A177-3AD203B41FA5}">
                      <a16:colId xmlns:a16="http://schemas.microsoft.com/office/drawing/2014/main" xmlns="" val="4110695888"/>
                    </a:ext>
                  </a:extLst>
                </a:gridCol>
                <a:gridCol w="519319">
                  <a:extLst>
                    <a:ext uri="{9D8B030D-6E8A-4147-A177-3AD203B41FA5}">
                      <a16:colId xmlns:a16="http://schemas.microsoft.com/office/drawing/2014/main" xmlns="" val="282142588"/>
                    </a:ext>
                  </a:extLst>
                </a:gridCol>
                <a:gridCol w="503210">
                  <a:extLst>
                    <a:ext uri="{9D8B030D-6E8A-4147-A177-3AD203B41FA5}">
                      <a16:colId xmlns:a16="http://schemas.microsoft.com/office/drawing/2014/main" xmlns="" val="4176835781"/>
                    </a:ext>
                  </a:extLst>
                </a:gridCol>
                <a:gridCol w="594138">
                  <a:extLst>
                    <a:ext uri="{9D8B030D-6E8A-4147-A177-3AD203B41FA5}">
                      <a16:colId xmlns:a16="http://schemas.microsoft.com/office/drawing/2014/main" xmlns="" val="313799401"/>
                    </a:ext>
                  </a:extLst>
                </a:gridCol>
                <a:gridCol w="1093654">
                  <a:extLst>
                    <a:ext uri="{9D8B030D-6E8A-4147-A177-3AD203B41FA5}">
                      <a16:colId xmlns:a16="http://schemas.microsoft.com/office/drawing/2014/main" xmlns="" val="912002940"/>
                    </a:ext>
                  </a:extLst>
                </a:gridCol>
                <a:gridCol w="503210">
                  <a:extLst>
                    <a:ext uri="{9D8B030D-6E8A-4147-A177-3AD203B41FA5}">
                      <a16:colId xmlns:a16="http://schemas.microsoft.com/office/drawing/2014/main" xmlns="" val="2424892424"/>
                    </a:ext>
                  </a:extLst>
                </a:gridCol>
                <a:gridCol w="503210">
                  <a:extLst>
                    <a:ext uri="{9D8B030D-6E8A-4147-A177-3AD203B41FA5}">
                      <a16:colId xmlns:a16="http://schemas.microsoft.com/office/drawing/2014/main" xmlns="" val="4127092978"/>
                    </a:ext>
                  </a:extLst>
                </a:gridCol>
                <a:gridCol w="319374">
                  <a:extLst>
                    <a:ext uri="{9D8B030D-6E8A-4147-A177-3AD203B41FA5}">
                      <a16:colId xmlns:a16="http://schemas.microsoft.com/office/drawing/2014/main" xmlns="" val="853887015"/>
                    </a:ext>
                  </a:extLst>
                </a:gridCol>
                <a:gridCol w="994631">
                  <a:extLst>
                    <a:ext uri="{9D8B030D-6E8A-4147-A177-3AD203B41FA5}">
                      <a16:colId xmlns:a16="http://schemas.microsoft.com/office/drawing/2014/main" xmlns="" val="3337009322"/>
                    </a:ext>
                  </a:extLst>
                </a:gridCol>
                <a:gridCol w="994631">
                  <a:extLst>
                    <a:ext uri="{9D8B030D-6E8A-4147-A177-3AD203B41FA5}">
                      <a16:colId xmlns:a16="http://schemas.microsoft.com/office/drawing/2014/main" xmlns="" val="3378878893"/>
                    </a:ext>
                  </a:extLst>
                </a:gridCol>
              </a:tblGrid>
              <a:tr h="283204">
                <a:tc rowSpan="2">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STT</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rowSpan="2">
                  <a:txBody>
                    <a:bodyPr/>
                    <a:lstStyle/>
                    <a:p>
                      <a:pPr marL="0" marR="0" algn="ctr">
                        <a:lnSpc>
                          <a:spcPct val="115000"/>
                        </a:lnSpc>
                        <a:spcBef>
                          <a:spcPts val="0"/>
                        </a:spcBef>
                        <a:spcAft>
                          <a:spcPts val="0"/>
                        </a:spcAft>
                      </a:pPr>
                      <a:r>
                        <a:rPr lang="af-ZA" sz="1800">
                          <a:effectLst/>
                          <a:latin typeface="Arial" panose="020B0604020202020204" pitchFamily="34" charset="0"/>
                          <a:cs typeface="Arial" panose="020B0604020202020204" pitchFamily="34" charset="0"/>
                        </a:rPr>
                        <a:t>Họ tên trẻ</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14">
                  <a:txBody>
                    <a:bodyPr/>
                    <a:lstStyle/>
                    <a:p>
                      <a:pPr marL="0" marR="0" algn="ctr">
                        <a:lnSpc>
                          <a:spcPct val="115000"/>
                        </a:lnSpc>
                        <a:spcBef>
                          <a:spcPts val="0"/>
                        </a:spcBef>
                        <a:spcAft>
                          <a:spcPts val="0"/>
                        </a:spcAft>
                      </a:pPr>
                      <a:r>
                        <a:rPr lang="af-ZA" sz="1800">
                          <a:effectLst/>
                          <a:latin typeface="Arial" panose="020B0604020202020204" pitchFamily="34" charset="0"/>
                          <a:cs typeface="Arial" panose="020B0604020202020204" pitchFamily="34" charset="0"/>
                        </a:rPr>
                        <a:t>Lĩnh vực, mục tiêu giáo dục và mức độ </a:t>
                      </a:r>
                      <a:r>
                        <a:rPr lang="en-US" sz="1800">
                          <a:effectLst/>
                          <a:latin typeface="Arial" panose="020B0604020202020204" pitchFamily="34" charset="0"/>
                          <a:cs typeface="Arial" panose="020B0604020202020204" pitchFamily="34" charset="0"/>
                        </a:rPr>
                        <a:t>[Đạt (+); chưa đạt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Tổng số</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algn="ctr"/>
                      <a:r>
                        <a:rPr lang="en-US" sz="1800" dirty="0" err="1">
                          <a:effectLst/>
                          <a:latin typeface="Arial" panose="020B0604020202020204" pitchFamily="34" charset="0"/>
                          <a:cs typeface="Arial" panose="020B0604020202020204" pitchFamily="34" charset="0"/>
                        </a:rPr>
                        <a:t>Tổng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số</a:t>
                      </a:r>
                      <a:endParaRPr lang="en-US" sz="1800" dirty="0"/>
                    </a:p>
                  </a:txBody>
                  <a:tcPr marL="34451" marR="34451" marT="0" marB="0"/>
                </a:tc>
                <a:tc hMerge="1">
                  <a:txBody>
                    <a:bodyPr/>
                    <a:lstStyle/>
                    <a:p>
                      <a:endParaRPr lang="en-US"/>
                    </a:p>
                  </a:txBody>
                  <a:tcPr/>
                </a:tc>
                <a:extLst>
                  <a:ext uri="{0D108BD9-81ED-4DB2-BD59-A6C34878D82A}">
                    <a16:rowId xmlns:a16="http://schemas.microsoft.com/office/drawing/2014/main" xmlns="" val="500177485"/>
                  </a:ext>
                </a:extLst>
              </a:tr>
              <a:tr h="590128">
                <a:tc vMerge="1">
                  <a:txBody>
                    <a:bodyPr/>
                    <a:lstStyle/>
                    <a:p>
                      <a:endParaRPr lang="en-US"/>
                    </a:p>
                  </a:txBody>
                  <a:tcPr/>
                </a:tc>
                <a:tc vMerge="1">
                  <a:txBody>
                    <a:bodyPr/>
                    <a:lstStyle/>
                    <a:p>
                      <a:endParaRPr lang="en-US"/>
                    </a:p>
                  </a:txBody>
                  <a:tcPr/>
                </a:tc>
                <a:tc gridSpan="4">
                  <a:txBody>
                    <a:bodyPr/>
                    <a:lstStyle/>
                    <a:p>
                      <a:pPr marL="0" marR="0" algn="ctr">
                        <a:lnSpc>
                          <a:spcPct val="115000"/>
                        </a:lnSpc>
                        <a:spcBef>
                          <a:spcPts val="0"/>
                        </a:spcBef>
                        <a:spcAft>
                          <a:spcPts val="0"/>
                        </a:spcAft>
                      </a:pPr>
                      <a:r>
                        <a:rPr lang="af-ZA" sz="1800" dirty="0">
                          <a:effectLst/>
                          <a:latin typeface="Arial" panose="020B0604020202020204" pitchFamily="34" charset="0"/>
                          <a:cs typeface="Arial" panose="020B0604020202020204" pitchFamily="34" charset="0"/>
                        </a:rPr>
                        <a:t>Thể chất</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af-ZA" sz="1800" dirty="0">
                          <a:effectLst/>
                          <a:latin typeface="Arial" panose="020B0604020202020204" pitchFamily="34" charset="0"/>
                          <a:cs typeface="Arial" panose="020B0604020202020204" pitchFamily="34" charset="0"/>
                        </a:rPr>
                        <a:t>Ngôn ngữ</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af-ZA" sz="1800">
                          <a:effectLst/>
                          <a:latin typeface="Arial" panose="020B0604020202020204" pitchFamily="34" charset="0"/>
                          <a:cs typeface="Arial" panose="020B0604020202020204" pitchFamily="34" charset="0"/>
                        </a:rPr>
                        <a:t>Nhận thức</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af-ZA" sz="1800" dirty="0">
                          <a:effectLst/>
                          <a:latin typeface="Arial" panose="020B0604020202020204" pitchFamily="34" charset="0"/>
                          <a:cs typeface="Arial" panose="020B0604020202020204" pitchFamily="34" charset="0"/>
                        </a:rPr>
                        <a:t>Tình cảm KNXH và thẩm mỹ</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Đạt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Chưa đạt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453763833"/>
                  </a:ext>
                </a:extLst>
              </a:tr>
              <a:tr h="1822735">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pt-BR" sz="1800" dirty="0">
                          <a:effectLst/>
                          <a:latin typeface="Arial" panose="020B0604020202020204" pitchFamily="34" charset="0"/>
                          <a:cs typeface="Arial" panose="020B0604020202020204" pitchFamily="34" charset="0"/>
                        </a:rPr>
                        <a:t>Trẻ giữ được thăng bằng khi thực hiện vận động</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Trẻ biết phối hợp tay ,mắt trong vận động</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nghe</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hiểu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nội</a:t>
                      </a:r>
                      <a:r>
                        <a:rPr lang="en-US" sz="1800" dirty="0">
                          <a:effectLst/>
                          <a:latin typeface="Arial" panose="020B0604020202020204" pitchFamily="34" charset="0"/>
                          <a:cs typeface="Arial" panose="020B0604020202020204" pitchFamily="34" charset="0"/>
                        </a:rPr>
                        <a:t> dung </a:t>
                      </a:r>
                      <a:r>
                        <a:rPr lang="en-US" sz="1800" dirty="0" err="1">
                          <a:effectLst/>
                          <a:latin typeface="Arial" panose="020B0604020202020204" pitchFamily="34" charset="0"/>
                          <a:cs typeface="Arial" panose="020B0604020202020204" pitchFamily="34" charset="0"/>
                        </a:rPr>
                        <a:t>câu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chuyện</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spc="-30">
                          <a:effectLst/>
                          <a:latin typeface="Arial" panose="020B0604020202020204" pitchFamily="34" charset="0"/>
                          <a:cs typeface="Arial" panose="020B0604020202020204" pitchFamily="34" charset="0"/>
                        </a:rPr>
                        <a:t> </a:t>
                      </a:r>
                      <a:r>
                        <a:rPr lang="nb-NO" sz="1800" spc="-30">
                          <a:effectLst/>
                          <a:latin typeface="Arial" panose="020B0604020202020204" pitchFamily="34" charset="0"/>
                          <a:cs typeface="Arial" panose="020B0604020202020204" pitchFamily="34" charset="0"/>
                        </a:rPr>
                        <a:t>Trẻ biết tô màu kín, không chườm ra ngoài</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MT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1647777629"/>
                  </a:ext>
                </a:extLst>
              </a:tr>
              <a:tr h="283204">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2876825482"/>
                  </a:ext>
                </a:extLst>
              </a:tr>
              <a:tr h="283204">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2805840682"/>
                  </a:ext>
                </a:extLst>
              </a:tr>
              <a:tr h="283204">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3987083697"/>
                  </a:ext>
                </a:extLst>
              </a:tr>
              <a:tr h="283204">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34361855"/>
                  </a:ext>
                </a:extLst>
              </a:tr>
              <a:tr h="283204">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149696364"/>
                  </a:ext>
                </a:extLst>
              </a:tr>
              <a:tr h="353849">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Tổng số đạt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3064033920"/>
                  </a:ext>
                </a:extLst>
              </a:tr>
              <a:tr h="283204">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Tỷ lệ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3441084765"/>
                  </a:ext>
                </a:extLst>
              </a:tr>
              <a:tr h="590128">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Tổng số</a:t>
                      </a:r>
                    </a:p>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chưa đạt</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334056725"/>
                  </a:ext>
                </a:extLst>
              </a:tr>
              <a:tr h="283204">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Tỷ lệ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gridSpan="2">
                  <a:txBody>
                    <a:bodyPr/>
                    <a:lstStyle/>
                    <a:p>
                      <a:pPr marL="0" marR="0" algn="ctr">
                        <a:lnSpc>
                          <a:spcPct val="115000"/>
                        </a:lnSpc>
                        <a:spcBef>
                          <a:spcPts val="0"/>
                        </a:spcBef>
                        <a:spcAft>
                          <a:spcPts val="0"/>
                        </a:spcAft>
                      </a:pPr>
                      <a:r>
                        <a:rPr lang="en-US" sz="18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tc hMerge="1">
                  <a:txBody>
                    <a:bodyPr/>
                    <a:lstStyle/>
                    <a:p>
                      <a:endParaRPr lang="en-US"/>
                    </a:p>
                  </a:txBody>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34451" marR="34451" marT="0" marB="0"/>
                </a:tc>
                <a:extLst>
                  <a:ext uri="{0D108BD9-81ED-4DB2-BD59-A6C34878D82A}">
                    <a16:rowId xmlns:a16="http://schemas.microsoft.com/office/drawing/2014/main" xmlns="" val="825951416"/>
                  </a:ext>
                </a:extLst>
              </a:tr>
            </a:tbl>
          </a:graphicData>
        </a:graphic>
      </p:graphicFrame>
    </p:spTree>
    <p:extLst>
      <p:ext uri="{BB962C8B-B14F-4D97-AF65-F5344CB8AC3E}">
        <p14:creationId xmlns:p14="http://schemas.microsoft.com/office/powerpoint/2010/main" val="21547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C74B5B-060D-4A9D-BC89-61ACCF89EB39}"/>
              </a:ext>
            </a:extLst>
          </p:cNvPr>
          <p:cNvSpPr>
            <a:spLocks noGrp="1"/>
          </p:cNvSpPr>
          <p:nvPr>
            <p:ph type="title"/>
          </p:nvPr>
        </p:nvSpPr>
        <p:spPr>
          <a:xfrm>
            <a:off x="838200" y="365126"/>
            <a:ext cx="9058275" cy="711200"/>
          </a:xfrm>
          <a:effectLst>
            <a:outerShdw blurRad="50800" dist="38100" dir="13500000" algn="br" rotWithShape="0">
              <a:prstClr val="black">
                <a:alpha val="40000"/>
              </a:prstClr>
            </a:outerShdw>
          </a:effectLst>
        </p:spPr>
        <p:txBody>
          <a:bodyPr vert="horz" lIns="91440" tIns="45720" rIns="91440" bIns="45720" rtlCol="0" anchor="ctr">
            <a:normAutofit/>
          </a:bodyPr>
          <a:lstStyle/>
          <a:p>
            <a:pPr algn="ctr"/>
            <a:r>
              <a:rPr lang="en-US" b="1" dirty="0">
                <a:ln w="10541" cmpd="sng">
                  <a:solidFill>
                    <a:schemeClr val="accent1">
                      <a:shade val="88000"/>
                      <a:satMod val="110000"/>
                    </a:schemeClr>
                  </a:solidFill>
                  <a:prstDash val="solid"/>
                </a:ln>
                <a:solidFill>
                  <a:srgbClr val="0000FF"/>
                </a:solidFill>
                <a:latin typeface="Arial" panose="020B0604020202020204" pitchFamily="34" charset="0"/>
                <a:cs typeface="Arial" panose="020B0604020202020204" pitchFamily="34" charset="0"/>
              </a:rPr>
              <a:t>B. </a:t>
            </a:r>
            <a:r>
              <a:rPr lang="en-US" b="1" dirty="0" err="1">
                <a:ln w="10541" cmpd="sng">
                  <a:solidFill>
                    <a:schemeClr val="accent1">
                      <a:shade val="88000"/>
                      <a:satMod val="110000"/>
                    </a:schemeClr>
                  </a:solidFill>
                  <a:prstDash val="solid"/>
                </a:ln>
                <a:solidFill>
                  <a:srgbClr val="0000FF"/>
                </a:solidFill>
                <a:latin typeface="Arial" panose="020B0604020202020204" pitchFamily="34" charset="0"/>
                <a:cs typeface="Arial" panose="020B0604020202020204" pitchFamily="34" charset="0"/>
              </a:rPr>
              <a:t>Nội</a:t>
            </a:r>
            <a:r>
              <a:rPr lang="en-US" b="1" dirty="0">
                <a:ln w="10541" cmpd="sng">
                  <a:solidFill>
                    <a:schemeClr val="accent1">
                      <a:shade val="88000"/>
                      <a:satMod val="110000"/>
                    </a:schemeClr>
                  </a:solidFill>
                  <a:prstDash val="solid"/>
                </a:ln>
                <a:solidFill>
                  <a:srgbClr val="0000FF"/>
                </a:solidFill>
                <a:latin typeface="Arial" panose="020B0604020202020204" pitchFamily="34" charset="0"/>
                <a:cs typeface="Arial" panose="020B0604020202020204" pitchFamily="34" charset="0"/>
              </a:rPr>
              <a:t> dung</a:t>
            </a:r>
          </a:p>
        </p:txBody>
      </p:sp>
      <p:graphicFrame>
        <p:nvGraphicFramePr>
          <p:cNvPr id="4" name="Content Placeholder 3">
            <a:extLst>
              <a:ext uri="{FF2B5EF4-FFF2-40B4-BE49-F238E27FC236}">
                <a16:creationId xmlns:a16="http://schemas.microsoft.com/office/drawing/2014/main" xmlns="" id="{D8839B27-92DB-4B3A-A640-053EE5CC7908}"/>
              </a:ext>
            </a:extLst>
          </p:cNvPr>
          <p:cNvGraphicFramePr>
            <a:graphicFrameLocks noGrp="1"/>
          </p:cNvGraphicFramePr>
          <p:nvPr>
            <p:ph idx="1"/>
            <p:extLst>
              <p:ext uri="{D42A27DB-BD31-4B8C-83A1-F6EECF244321}">
                <p14:modId xmlns:p14="http://schemas.microsoft.com/office/powerpoint/2010/main" val="587025915"/>
              </p:ext>
            </p:extLst>
          </p:nvPr>
        </p:nvGraphicFramePr>
        <p:xfrm>
          <a:off x="838200" y="1168400"/>
          <a:ext cx="10642600" cy="500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012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EE6B37-2616-4E43-BB97-A4DE096CD97A}"/>
              </a:ext>
            </a:extLst>
          </p:cNvPr>
          <p:cNvSpPr>
            <a:spLocks noGrp="1"/>
          </p:cNvSpPr>
          <p:nvPr>
            <p:ph idx="1"/>
          </p:nvPr>
        </p:nvSpPr>
        <p:spPr>
          <a:xfrm>
            <a:off x="702129" y="440871"/>
            <a:ext cx="10874829" cy="6057900"/>
          </a:xfrm>
          <a:gradFill flip="none" rotWithShape="1">
            <a:gsLst>
              <a:gs pos="37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p:spPr>
        <p:txBody>
          <a:bodyPr>
            <a:normAutofit/>
          </a:bodyPr>
          <a:lstStyle/>
          <a:p>
            <a:pPr lvl="0" algn="just">
              <a:lnSpc>
                <a:spcPct val="120000"/>
              </a:lnSpc>
              <a:buFont typeface="Wingdings" panose="05000000000000000000" pitchFamily="2" charset="2"/>
              <a:buChar char="Ø"/>
            </a:pPr>
            <a:r>
              <a:rPr lang="nb-NO" sz="3600" b="1" dirty="0" smtClean="0">
                <a:solidFill>
                  <a:srgbClr val="FF0000"/>
                </a:solidFill>
                <a:latin typeface="Arial" panose="020B0604020202020204" pitchFamily="34" charset="0"/>
                <a:cs typeface="Arial" panose="020B0604020202020204" pitchFamily="34" charset="0"/>
              </a:rPr>
              <a:t> Lưu </a:t>
            </a:r>
            <a:r>
              <a:rPr lang="nb-NO" sz="3600" b="1" dirty="0">
                <a:solidFill>
                  <a:srgbClr val="FF0000"/>
                </a:solidFill>
                <a:latin typeface="Arial" panose="020B0604020202020204" pitchFamily="34" charset="0"/>
                <a:cs typeface="Arial" panose="020B0604020202020204" pitchFamily="34" charset="0"/>
              </a:rPr>
              <a:t>ý:</a:t>
            </a:r>
            <a:endParaRPr lang="en-US" sz="3600" dirty="0">
              <a:solidFill>
                <a:srgbClr val="FF0000"/>
              </a:solidFill>
              <a:latin typeface="Arial" panose="020B0604020202020204" pitchFamily="34" charset="0"/>
              <a:cs typeface="Arial" panose="020B0604020202020204" pitchFamily="34" charset="0"/>
            </a:endParaRPr>
          </a:p>
          <a:p>
            <a:pPr algn="just">
              <a:lnSpc>
                <a:spcPct val="120000"/>
              </a:lnSpc>
            </a:pPr>
            <a:r>
              <a:rPr lang="nb-NO" dirty="0">
                <a:latin typeface="Arial" panose="020B0604020202020204" pitchFamily="34" charset="0"/>
                <a:cs typeface="Arial" panose="020B0604020202020204" pitchFamily="34" charset="0"/>
              </a:rPr>
              <a:t>Đối với những trẻ mà thời điểm đánh giá rơi vào những tháng đầu mới đi nhà trẻ, nếu giáo viên không đánh giá được sự phát triển của trẻ, thì có thể hỏi cha mẹ trẻ và ghi lại, cũng như đề ra các biện pháp kích thích sự phát triển của trẻ.</a:t>
            </a:r>
            <a:endParaRPr lang="en-US" dirty="0">
              <a:latin typeface="Arial" panose="020B0604020202020204" pitchFamily="34" charset="0"/>
              <a:cs typeface="Arial" panose="020B0604020202020204" pitchFamily="34" charset="0"/>
            </a:endParaRPr>
          </a:p>
          <a:p>
            <a:pPr algn="just">
              <a:lnSpc>
                <a:spcPct val="120000"/>
              </a:lnSpc>
            </a:pPr>
            <a:r>
              <a:rPr lang="nb-NO" dirty="0" smtClean="0">
                <a:latin typeface="Arial" panose="020B0604020202020204" pitchFamily="34" charset="0"/>
                <a:cs typeface="Arial" panose="020B0604020202020204" pitchFamily="34" charset="0"/>
              </a:rPr>
              <a:t>Đối </a:t>
            </a:r>
            <a:r>
              <a:rPr lang="nb-NO" dirty="0">
                <a:latin typeface="Arial" panose="020B0604020202020204" pitchFamily="34" charset="0"/>
                <a:cs typeface="Arial" panose="020B0604020202020204" pitchFamily="34" charset="0"/>
              </a:rPr>
              <a:t>với những trẻ chưa được đánh giá lần nào vào cuối năm học, giáo viên sử dụng các mục tiêu giáo dục của trẻ 36 tháng tuổi và coi đó là sự đánh giá cuối độ tuổi nhà trẻ trước khi lên mẫu giáo, cần chú thích về tháng tuổi của trẻ tại thời điểm thực hiện đánh giá.</a:t>
            </a:r>
            <a:endParaRPr lang="en-US" dirty="0">
              <a:latin typeface="Arial" panose="020B0604020202020204" pitchFamily="34" charset="0"/>
              <a:cs typeface="Arial" panose="020B0604020202020204" pitchFamily="34" charset="0"/>
            </a:endParaRPr>
          </a:p>
          <a:p>
            <a:pPr marL="0" indent="0" algn="just">
              <a:lnSpc>
                <a:spcPct val="12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6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xmlns="" id="{DC98490B-7479-4164-AB0A-3CECE5185C73}"/>
              </a:ext>
            </a:extLst>
          </p:cNvPr>
          <p:cNvGraphicFramePr>
            <a:graphicFrameLocks noGrp="1"/>
          </p:cNvGraphicFramePr>
          <p:nvPr>
            <p:ph idx="1"/>
            <p:extLst>
              <p:ext uri="{D42A27DB-BD31-4B8C-83A1-F6EECF244321}">
                <p14:modId xmlns:p14="http://schemas.microsoft.com/office/powerpoint/2010/main" val="3157306987"/>
              </p:ext>
            </p:extLst>
          </p:nvPr>
        </p:nvGraphicFramePr>
        <p:xfrm>
          <a:off x="816429" y="1551214"/>
          <a:ext cx="10985045" cy="481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xmlns="" id="{5F5B97D2-985B-499E-B28B-EFF3F9A5C0F3}"/>
              </a:ext>
            </a:extLst>
          </p:cNvPr>
          <p:cNvSpPr txBox="1">
            <a:spLocks/>
          </p:cNvSpPr>
          <p:nvPr/>
        </p:nvSpPr>
        <p:spPr>
          <a:xfrm>
            <a:off x="168727" y="64866"/>
            <a:ext cx="3227615" cy="9420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Mẫu</a:t>
            </a:r>
            <a:r>
              <a:rPr lang="en-US" sz="36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giáo</a:t>
            </a:r>
            <a:endParaRPr lang="en-US" sz="36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5F5B97D2-985B-499E-B28B-EFF3F9A5C0F3}"/>
              </a:ext>
            </a:extLst>
          </p:cNvPr>
          <p:cNvSpPr txBox="1">
            <a:spLocks/>
          </p:cNvSpPr>
          <p:nvPr/>
        </p:nvSpPr>
        <p:spPr>
          <a:xfrm>
            <a:off x="1027337" y="759054"/>
            <a:ext cx="5455105" cy="644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buFont typeface="Arial" panose="020B0604020202020204" pitchFamily="34" charset="0"/>
              <a:buChar char="•"/>
            </a:pPr>
            <a:r>
              <a:rPr lang="en-US" sz="2400" b="1" dirty="0" err="1" smtClean="0">
                <a:latin typeface="Arial" panose="020B0604020202020204" pitchFamily="34" charset="0"/>
                <a:ea typeface="Times New Roman" panose="02020603050405020304" pitchFamily="18" charset="0"/>
                <a:cs typeface="Arial" panose="020B0604020202020204" pitchFamily="34" charset="0"/>
              </a:rPr>
              <a:t>Đánh</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giá</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theo</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chủ</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đề</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hoặc</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tháng</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31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8925" y="215901"/>
            <a:ext cx="6534150" cy="965200"/>
          </a:xfrm>
        </p:spPr>
        <p:txBody>
          <a:bodyPr>
            <a:noAutofit/>
          </a:bodyPr>
          <a:lstStyle/>
          <a:p>
            <a:pPr algn="ctr"/>
            <a:r>
              <a:rPr lang="vi-VN" sz="1800" b="1" dirty="0">
                <a:latin typeface="Arial" panose="020B0604020202020204" pitchFamily="34" charset="0"/>
                <a:cs typeface="Arial" panose="020B0604020202020204" pitchFamily="34" charset="0"/>
              </a:rPr>
              <a:t>BẢNG Đ</a:t>
            </a:r>
            <a:r>
              <a:rPr lang="en-US" sz="1800" b="1" dirty="0">
                <a:latin typeface="Arial" panose="020B0604020202020204" pitchFamily="34" charset="0"/>
                <a:cs typeface="Arial" panose="020B0604020202020204" pitchFamily="34" charset="0"/>
              </a:rPr>
              <a:t>ÁNH GIÁ </a:t>
            </a:r>
            <a:r>
              <a:rPr lang="vi-VN" sz="1800" b="1" dirty="0">
                <a:latin typeface="Arial" panose="020B0604020202020204" pitchFamily="34" charset="0"/>
                <a:cs typeface="Arial" panose="020B0604020202020204" pitchFamily="34" charset="0"/>
              </a:rPr>
              <a:t>SỰ </a:t>
            </a:r>
            <a:r>
              <a:rPr lang="en-US" sz="1800" b="1" dirty="0">
                <a:latin typeface="Arial" panose="020B0604020202020204" pitchFamily="34" charset="0"/>
                <a:cs typeface="Arial" panose="020B0604020202020204" pitchFamily="34" charset="0"/>
              </a:rPr>
              <a:t>PHÁT TRIỂN</a:t>
            </a:r>
            <a:r>
              <a:rPr lang="vi-VN" sz="1800" b="1" dirty="0">
                <a:latin typeface="Arial" panose="020B0604020202020204" pitchFamily="34" charset="0"/>
                <a:cs typeface="Arial" panose="020B0604020202020204" pitchFamily="34" charset="0"/>
              </a:rPr>
              <a:t> CỦA TRẺ</a:t>
            </a: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vi-VN" sz="1800" dirty="0">
                <a:latin typeface="Arial" panose="020B0604020202020204" pitchFamily="34" charset="0"/>
                <a:cs typeface="Arial" panose="020B0604020202020204" pitchFamily="34" charset="0"/>
              </a:rPr>
              <a:t>Chủ đ</a:t>
            </a:r>
            <a:r>
              <a:rPr lang="en-US" sz="1800" dirty="0">
                <a:latin typeface="Arial" panose="020B0604020202020204" pitchFamily="34" charset="0"/>
                <a:cs typeface="Arial" panose="020B0604020202020204" pitchFamily="34" charset="0"/>
              </a:rPr>
              <a:t>ề</a:t>
            </a:r>
            <a:r>
              <a:rPr lang="vi-VN" sz="1800" dirty="0">
                <a:latin typeface="Arial" panose="020B0604020202020204" pitchFamily="34" charset="0"/>
                <a:cs typeface="Arial" panose="020B0604020202020204" pitchFamily="34" charset="0"/>
              </a:rPr>
              <a:t>/Tháng: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vi-VN" sz="1800" dirty="0">
                <a:latin typeface="Arial" panose="020B0604020202020204" pitchFamily="34" charset="0"/>
                <a:cs typeface="Arial" panose="020B0604020202020204" pitchFamily="34" charset="0"/>
              </a:rPr>
              <a:t>Từ ngày …. tháng…… đến hết ngày ……..tháng </a:t>
            </a:r>
            <a:r>
              <a:rPr lang="vi-VN"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83943638"/>
              </p:ext>
            </p:extLst>
          </p:nvPr>
        </p:nvGraphicFramePr>
        <p:xfrm>
          <a:off x="660399" y="1358894"/>
          <a:ext cx="10900233" cy="5335485"/>
        </p:xfrm>
        <a:graphic>
          <a:graphicData uri="http://schemas.openxmlformats.org/drawingml/2006/table">
            <a:tbl>
              <a:tblPr firstRow="1" firstCol="1" lastRow="1" lastCol="1" bandRow="1" bandCol="1"/>
              <a:tblGrid>
                <a:gridCol w="704377"/>
                <a:gridCol w="1391144"/>
                <a:gridCol w="704377"/>
                <a:gridCol w="704377"/>
                <a:gridCol w="704377"/>
                <a:gridCol w="704377"/>
                <a:gridCol w="704377"/>
                <a:gridCol w="704377"/>
                <a:gridCol w="704377"/>
                <a:gridCol w="704377"/>
                <a:gridCol w="704377"/>
                <a:gridCol w="704377"/>
                <a:gridCol w="880471"/>
                <a:gridCol w="880471"/>
              </a:tblGrid>
              <a:tr h="959476">
                <a:tc rowSpan="3">
                  <a:txBody>
                    <a:bodyPr/>
                    <a:lstStyle/>
                    <a:p>
                      <a:pPr marL="0" marR="0" algn="ctr">
                        <a:lnSpc>
                          <a:spcPct val="115000"/>
                        </a:lnSpc>
                        <a:spcBef>
                          <a:spcPts val="0"/>
                        </a:spcBef>
                        <a:spcAft>
                          <a:spcPts val="0"/>
                        </a:spcAft>
                      </a:pP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af-ZA" sz="2000" b="1" kern="1200">
                          <a:effectLst/>
                          <a:latin typeface="Times New Roman" panose="02020603050405020304" pitchFamily="18" charset="0"/>
                          <a:ea typeface="SimSun" panose="02010600030101010101" pitchFamily="2" charset="-122"/>
                          <a:cs typeface="Times New Roman" panose="02020603050405020304" pitchFamily="18" charset="0"/>
                        </a:rPr>
                        <a:t>Họ tên trẻ</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marR="0" algn="ctr">
                        <a:lnSpc>
                          <a:spcPct val="115000"/>
                        </a:lnSpc>
                        <a:spcBef>
                          <a:spcPts val="0"/>
                        </a:spcBef>
                        <a:spcAft>
                          <a:spcPts val="0"/>
                        </a:spcAft>
                      </a:pPr>
                      <a:r>
                        <a:rPr lang="af-ZA" sz="2000" b="1" kern="1200" dirty="0">
                          <a:effectLst/>
                          <a:latin typeface="Times New Roman" panose="02020603050405020304" pitchFamily="18" charset="0"/>
                          <a:ea typeface="SimSun" panose="02010600030101010101" pitchFamily="2" charset="-122"/>
                          <a:cs typeface="Times New Roman" panose="02020603050405020304" pitchFamily="18" charset="0"/>
                        </a:rPr>
                        <a:t>Lĩnh vực, mục tiêu GD và mức độ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Đạt</a:t>
                      </a: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chưa</a:t>
                      </a: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đạt</a:t>
                      </a: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Tổng</a:t>
                      </a:r>
                      <a:r>
                        <a:rPr lang="en-US" sz="2000" b="1"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b="1" kern="1200" dirty="0" err="1">
                          <a:effectLst/>
                          <a:latin typeface="Times New Roman" panose="02020603050405020304" pitchFamily="18" charset="0"/>
                          <a:ea typeface="SimSun" panose="02010600030101010101" pitchFamily="2" charset="-122"/>
                          <a:cs typeface="Times New Roman" panose="02020603050405020304" pitchFamily="18" charset="0"/>
                        </a:rPr>
                        <a:t>số</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747309">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af-ZA" sz="2000" kern="1200">
                          <a:effectLst/>
                          <a:latin typeface="Times New Roman" panose="02020603050405020304" pitchFamily="18" charset="0"/>
                          <a:ea typeface="SimSun" panose="02010600030101010101" pitchFamily="2" charset="-122"/>
                          <a:cs typeface="Times New Roman" panose="02020603050405020304" pitchFamily="18" charset="0"/>
                        </a:rPr>
                        <a:t>Thể chất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af-ZA" sz="2000" kern="1200">
                          <a:effectLst/>
                          <a:latin typeface="Times New Roman" panose="02020603050405020304" pitchFamily="18" charset="0"/>
                          <a:ea typeface="SimSun" panose="02010600030101010101" pitchFamily="2" charset="-122"/>
                          <a:cs typeface="Times New Roman" panose="02020603050405020304" pitchFamily="18" charset="0"/>
                        </a:rPr>
                        <a:t>Ngôn ngữ</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af-ZA" sz="2000" kern="1200" dirty="0">
                          <a:effectLst/>
                          <a:latin typeface="Times New Roman" panose="02020603050405020304" pitchFamily="18" charset="0"/>
                          <a:ea typeface="SimSun" panose="02010600030101010101" pitchFamily="2" charset="-122"/>
                          <a:cs typeface="Times New Roman" panose="02020603050405020304" pitchFamily="18" charset="0"/>
                        </a:rPr>
                        <a:t>Nhận thức</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af-ZA" sz="2000" kern="1200">
                          <a:effectLst/>
                          <a:latin typeface="Times New Roman" panose="02020603050405020304" pitchFamily="18" charset="0"/>
                          <a:ea typeface="SimSun" panose="02010600030101010101" pitchFamily="2" charset="-122"/>
                          <a:cs typeface="Times New Roman" panose="02020603050405020304" pitchFamily="18" charset="0"/>
                        </a:rPr>
                        <a:t>Tình cảm KNXH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af-ZA" sz="2000" kern="1200">
                          <a:effectLst/>
                          <a:latin typeface="Times New Roman" panose="02020603050405020304" pitchFamily="18" charset="0"/>
                          <a:ea typeface="SimSun" panose="02010600030101010101" pitchFamily="2" charset="-122"/>
                          <a:cs typeface="Times New Roman" panose="02020603050405020304" pitchFamily="18" charset="0"/>
                        </a:rPr>
                        <a:t>Thẩm mỹ</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Đạt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2000" kern="1200" dirty="0" err="1">
                          <a:effectLst/>
                          <a:latin typeface="Times New Roman" panose="02020603050405020304" pitchFamily="18" charset="0"/>
                          <a:ea typeface="SimSun" panose="02010600030101010101" pitchFamily="2" charset="-122"/>
                          <a:cs typeface="Times New Roman" panose="02020603050405020304" pitchFamily="18" charset="0"/>
                        </a:rPr>
                        <a:t>Chưa</a:t>
                      </a: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200" dirty="0" err="1">
                          <a:effectLst/>
                          <a:latin typeface="Times New Roman" panose="02020603050405020304" pitchFamily="18" charset="0"/>
                          <a:ea typeface="SimSun" panose="02010600030101010101" pitchFamily="2" charset="-122"/>
                          <a:cs typeface="Times New Roman" panose="02020603050405020304" pitchFamily="18" charset="0"/>
                        </a:rPr>
                        <a:t>đạt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449">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MT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41514">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14">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14">
                <a:tc gridSpan="2">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Tổng số đạt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14">
                <a:tc gridSpan="2">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Tỷ lệ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701">
                <a:tc gridSpan="2">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Tổng số</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chưa đạt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14">
                <a:tc gridSpan="2">
                  <a:txBody>
                    <a:bodyPr/>
                    <a:lstStyle/>
                    <a:p>
                      <a:pPr marL="0" marR="0" algn="ctr">
                        <a:lnSpc>
                          <a:spcPct val="115000"/>
                        </a:lnSpc>
                        <a:spcBef>
                          <a:spcPts val="0"/>
                        </a:spcBef>
                        <a:spcAft>
                          <a:spcPts val="0"/>
                        </a:spcAft>
                      </a:pPr>
                      <a:r>
                        <a:rPr lang="en-US" sz="2000" kern="1200" dirty="0" err="1">
                          <a:effectLst/>
                          <a:latin typeface="Times New Roman" panose="02020603050405020304" pitchFamily="18" charset="0"/>
                          <a:ea typeface="SimSun" panose="02010600030101010101" pitchFamily="2" charset="-122"/>
                          <a:cs typeface="Times New Roman" panose="02020603050405020304" pitchFamily="18" charset="0"/>
                        </a:rPr>
                        <a:t>Tỷ</a:t>
                      </a: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200" dirty="0" err="1">
                          <a:effectLst/>
                          <a:latin typeface="Times New Roman" panose="02020603050405020304" pitchFamily="18" charset="0"/>
                          <a:ea typeface="SimSun" panose="02010600030101010101" pitchFamily="2" charset="-122"/>
                          <a:cs typeface="Times New Roman" panose="02020603050405020304" pitchFamily="18" charset="0"/>
                        </a:rPr>
                        <a:t>lệ</a:t>
                      </a: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kern="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898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EE6B37-2616-4E43-BB97-A4DE096CD97A}"/>
              </a:ext>
            </a:extLst>
          </p:cNvPr>
          <p:cNvSpPr>
            <a:spLocks noGrp="1"/>
          </p:cNvSpPr>
          <p:nvPr>
            <p:ph idx="1"/>
          </p:nvPr>
        </p:nvSpPr>
        <p:spPr>
          <a:xfrm>
            <a:off x="375556" y="114300"/>
            <a:ext cx="11527971" cy="6466113"/>
          </a:xfrm>
          <a:gradFill flip="none" rotWithShape="1">
            <a:gsLst>
              <a:gs pos="37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p:spPr>
        <p:txBody>
          <a:bodyPr>
            <a:normAutofit lnSpcReduction="10000"/>
          </a:bodyPr>
          <a:lstStyle/>
          <a:p>
            <a:pPr lvl="0" algn="just">
              <a:lnSpc>
                <a:spcPct val="150000"/>
              </a:lnSpc>
              <a:buFont typeface="Wingdings" panose="05000000000000000000" pitchFamily="2" charset="2"/>
              <a:buChar char="Ø"/>
            </a:pPr>
            <a:r>
              <a:rPr lang="nb-NO" sz="2400" b="1" dirty="0" smtClean="0">
                <a:solidFill>
                  <a:srgbClr val="FF0000"/>
                </a:solidFill>
                <a:latin typeface="Arial" panose="020B0604020202020204" pitchFamily="34" charset="0"/>
                <a:cs typeface="Arial" panose="020B0604020202020204" pitchFamily="34" charset="0"/>
              </a:rPr>
              <a:t> Lưu </a:t>
            </a:r>
            <a:r>
              <a:rPr lang="nb-NO" sz="2400" b="1" dirty="0">
                <a:solidFill>
                  <a:srgbClr val="FF0000"/>
                </a:solidFill>
                <a:latin typeface="Arial" panose="020B0604020202020204" pitchFamily="34" charset="0"/>
                <a:cs typeface="Arial" panose="020B0604020202020204" pitchFamily="34" charset="0"/>
              </a:rPr>
              <a:t>ý:</a:t>
            </a:r>
            <a:endParaRPr lang="en-US" sz="2400" dirty="0">
              <a:solidFill>
                <a:srgbClr val="FF0000"/>
              </a:solidFill>
              <a:latin typeface="Arial" panose="020B0604020202020204" pitchFamily="34" charset="0"/>
              <a:cs typeface="Arial" panose="020B0604020202020204" pitchFamily="34" charset="0"/>
            </a:endParaRPr>
          </a:p>
          <a:p>
            <a:pPr marL="0" indent="0">
              <a:lnSpc>
                <a:spcPct val="150000"/>
              </a:lnSpc>
              <a:buNone/>
            </a:pPr>
            <a:r>
              <a:rPr lang="vi-VN" sz="2400" b="1" i="1" dirty="0">
                <a:latin typeface="Arial" panose="020B0604020202020204" pitchFamily="34" charset="0"/>
                <a:cs typeface="Arial" panose="020B0604020202020204" pitchFamily="34" charset="0"/>
              </a:rPr>
              <a:t>* Điều chỉnh kế hoạch chủ </a:t>
            </a:r>
            <a:r>
              <a:rPr lang="vi-VN" sz="2400" b="1" i="1" dirty="0" smtClean="0">
                <a:latin typeface="Arial" panose="020B0604020202020204" pitchFamily="34" charset="0"/>
                <a:cs typeface="Arial" panose="020B0604020202020204" pitchFamily="34" charset="0"/>
              </a:rPr>
              <a:t>đề</a:t>
            </a:r>
            <a:r>
              <a:rPr lang="en-US" sz="2400" b="1" i="1" dirty="0" smtClean="0">
                <a:latin typeface="Arial" panose="020B0604020202020204" pitchFamily="34" charset="0"/>
                <a:cs typeface="Arial" panose="020B0604020202020204" pitchFamily="34" charset="0"/>
              </a:rPr>
              <a:t> </a:t>
            </a:r>
            <a:r>
              <a:rPr lang="en-US" sz="2400" b="1" i="1" dirty="0" err="1" smtClean="0">
                <a:latin typeface="Arial" panose="020B0604020202020204" pitchFamily="34" charset="0"/>
                <a:cs typeface="Arial" panose="020B0604020202020204" pitchFamily="34" charset="0"/>
              </a:rPr>
              <a:t>hoặc</a:t>
            </a:r>
            <a:r>
              <a:rPr lang="en-US" sz="2400" b="1" i="1" dirty="0" smtClean="0">
                <a:latin typeface="Arial" panose="020B0604020202020204" pitchFamily="34" charset="0"/>
                <a:cs typeface="Arial" panose="020B0604020202020204" pitchFamily="34" charset="0"/>
              </a:rPr>
              <a:t> </a:t>
            </a:r>
            <a:r>
              <a:rPr lang="vi-VN" sz="2400" b="1" i="1" dirty="0" smtClean="0">
                <a:latin typeface="Arial" panose="020B0604020202020204" pitchFamily="34" charset="0"/>
                <a:cs typeface="Arial" panose="020B0604020202020204" pitchFamily="34" charset="0"/>
              </a:rPr>
              <a:t>thán</a:t>
            </a:r>
            <a:r>
              <a:rPr lang="en-US" sz="2400" b="1" i="1" dirty="0">
                <a:latin typeface="Arial" panose="020B0604020202020204" pitchFamily="34" charset="0"/>
                <a:cs typeface="Arial" panose="020B0604020202020204" pitchFamily="34" charset="0"/>
              </a:rPr>
              <a:t>g</a:t>
            </a:r>
            <a:r>
              <a:rPr lang="vi-VN" sz="2400" b="1" i="1" dirty="0">
                <a:latin typeface="Arial" panose="020B0604020202020204" pitchFamily="34" charset="0"/>
                <a:cs typeface="Arial" panose="020B0604020202020204" pitchFamily="34" charset="0"/>
              </a:rPr>
              <a:t> tiếp theo </a:t>
            </a:r>
            <a:endParaRPr lang="en-US" sz="2400" b="1" i="1" dirty="0">
              <a:latin typeface="Arial" panose="020B0604020202020204" pitchFamily="34" charset="0"/>
              <a:cs typeface="Arial" panose="020B0604020202020204" pitchFamily="34" charset="0"/>
            </a:endParaRPr>
          </a:p>
          <a:p>
            <a:pPr lvl="0">
              <a:lnSpc>
                <a:spcPct val="150000"/>
              </a:lnSpc>
            </a:pPr>
            <a:r>
              <a:rPr lang="af-ZA" sz="2400" dirty="0">
                <a:latin typeface="Arial" panose="020B0604020202020204" pitchFamily="34" charset="0"/>
                <a:cs typeface="Arial" panose="020B0604020202020204" pitchFamily="34" charset="0"/>
              </a:rPr>
              <a:t>So sánh, phân tích, đánh giá kết quả của chủ đề/</a:t>
            </a:r>
            <a:r>
              <a:rPr lang="en-US" sz="2400" dirty="0" err="1">
                <a:latin typeface="Arial" panose="020B0604020202020204" pitchFamily="34" charset="0"/>
                <a:cs typeface="Arial" panose="020B0604020202020204" pitchFamily="34" charset="0"/>
              </a:rPr>
              <a:t>tháng</a:t>
            </a:r>
            <a:r>
              <a:rPr lang="af-ZA" sz="2400" dirty="0">
                <a:latin typeface="Arial" panose="020B0604020202020204" pitchFamily="34" charset="0"/>
                <a:cs typeface="Arial" panose="020B0604020202020204" pitchFamily="34" charset="0"/>
              </a:rPr>
              <a:t> so với mục tiêu đề ra </a:t>
            </a:r>
            <a:endParaRPr lang="en-US" sz="2400" dirty="0">
              <a:latin typeface="Arial" panose="020B0604020202020204" pitchFamily="34" charset="0"/>
              <a:cs typeface="Arial" panose="020B0604020202020204" pitchFamily="34" charset="0"/>
            </a:endParaRPr>
          </a:p>
          <a:p>
            <a:pPr lvl="0">
              <a:lnSpc>
                <a:spcPct val="150000"/>
              </a:lnSpc>
            </a:pPr>
            <a:r>
              <a:rPr lang="vi-VN" sz="2400" dirty="0">
                <a:latin typeface="Arial" panose="020B0604020202020204" pitchFamily="34" charset="0"/>
                <a:cs typeface="Arial" panose="020B0604020202020204" pitchFamily="34" charset="0"/>
              </a:rPr>
              <a:t>Đối với những mục tiêu có tổng số trẻ đạt (+) dưới 70 % thì giáo viên tiếp tục đưa mục tiêu chưa đạt vào mục tiêu giáo dục của chủ đề/tháng tiếp theo.</a:t>
            </a:r>
            <a:endParaRPr lang="en-US" sz="2400" dirty="0">
              <a:latin typeface="Arial" panose="020B0604020202020204" pitchFamily="34" charset="0"/>
              <a:cs typeface="Arial" panose="020B0604020202020204" pitchFamily="34" charset="0"/>
            </a:endParaRPr>
          </a:p>
          <a:p>
            <a:pPr lvl="0">
              <a:lnSpc>
                <a:spcPct val="150000"/>
              </a:lnSpc>
            </a:pPr>
            <a:r>
              <a:rPr lang="vi-VN" sz="2400" dirty="0">
                <a:latin typeface="Arial" panose="020B0604020202020204" pitchFamily="34" charset="0"/>
                <a:cs typeface="Arial" panose="020B0604020202020204" pitchFamily="34" charset="0"/>
              </a:rPr>
              <a:t>Đối với mục tiêu có tổng số trẻ đạt (+) trên 70% thì giáo viên điểm ra số trẻ chưa đạt để giúp trẻ rèn luyện mọi lúc, mọi nơi trong quá trình giáo dục và phối hợp với phụ huynh để giúp trẻ đạt được.</a:t>
            </a:r>
            <a:endParaRPr lang="en-US" sz="2400" dirty="0">
              <a:latin typeface="Arial" panose="020B0604020202020204" pitchFamily="34" charset="0"/>
              <a:cs typeface="Arial" panose="020B0604020202020204" pitchFamily="34" charset="0"/>
            </a:endParaRPr>
          </a:p>
          <a:p>
            <a:pPr>
              <a:lnSpc>
                <a:spcPct val="150000"/>
              </a:lnSpc>
            </a:pPr>
            <a:r>
              <a:rPr lang="vi-VN" sz="2400" dirty="0">
                <a:latin typeface="Arial" panose="020B0604020202020204" pitchFamily="34" charset="0"/>
                <a:cs typeface="Arial" panose="020B0604020202020204" pitchFamily="34" charset="0"/>
              </a:rPr>
              <a:t>Do đó mục tiêu giáo dục của chủ đề/tháng tiếp theo sẽ gồm các mục tiêu 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lặp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 cộng thêm các mục tiêu được chuyển từ chủ đề trước sang (những mục tiêu có số trẻ đạt dưới 70%)</a:t>
            </a:r>
            <a:r>
              <a:rPr lang="en-US" sz="2400" dirty="0">
                <a:latin typeface="Arial" panose="020B0604020202020204" pitchFamily="34" charset="0"/>
                <a:cs typeface="Arial" panose="020B0604020202020204" pitchFamily="34" charset="0"/>
              </a:rPr>
              <a:t>.</a:t>
            </a:r>
          </a:p>
          <a:p>
            <a:pPr marL="0" indent="0" algn="just">
              <a:lnSpc>
                <a:spcPct val="150000"/>
              </a:lnSpc>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83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F5B97D2-985B-499E-B28B-EFF3F9A5C0F3}"/>
              </a:ext>
            </a:extLst>
          </p:cNvPr>
          <p:cNvSpPr txBox="1">
            <a:spLocks noGrp="1"/>
          </p:cNvSpPr>
          <p:nvPr>
            <p:ph type="title"/>
          </p:nvPr>
        </p:nvSpPr>
        <p:spPr>
          <a:xfrm>
            <a:off x="838199" y="365126"/>
            <a:ext cx="3717471" cy="4186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buFont typeface="Arial" panose="020B0604020202020204" pitchFamily="34" charset="0"/>
              <a:buChar char="•"/>
            </a:pPr>
            <a:r>
              <a:rPr lang="en-US" sz="2400" b="1" dirty="0" err="1" smtClean="0">
                <a:latin typeface="Arial" panose="020B0604020202020204" pitchFamily="34" charset="0"/>
                <a:ea typeface="Times New Roman" panose="02020603050405020304" pitchFamily="18" charset="0"/>
                <a:cs typeface="Arial" panose="020B0604020202020204" pitchFamily="34" charset="0"/>
              </a:rPr>
              <a:t>Đánh</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giá</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cuối</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độ</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tuổi</a:t>
            </a:r>
            <a:endParaRPr lang="en-US" sz="2400" b="1" dirty="0">
              <a:latin typeface="Arial" panose="020B0604020202020204" pitchFamily="34" charset="0"/>
              <a:cs typeface="Arial" panose="020B0604020202020204" pitchFamily="34" charset="0"/>
            </a:endParaRPr>
          </a:p>
        </p:txBody>
      </p:sp>
      <p:sp>
        <p:nvSpPr>
          <p:cNvPr id="6" name="Rectangle 5"/>
          <p:cNvSpPr/>
          <p:nvPr/>
        </p:nvSpPr>
        <p:spPr>
          <a:xfrm>
            <a:off x="451756" y="902651"/>
            <a:ext cx="11598729" cy="1685846"/>
          </a:xfrm>
          <a:prstGeom prst="rect">
            <a:avLst/>
          </a:prstGeom>
          <a:solidFill>
            <a:schemeClr val="accent6">
              <a:lumMod val="60000"/>
              <a:lumOff val="40000"/>
            </a:schemeClr>
          </a:solidFill>
        </p:spPr>
        <p:txBody>
          <a:bodyPr wrap="square">
            <a:spAutoFit/>
          </a:bodyPr>
          <a:lstStyle/>
          <a:p>
            <a:pPr lvl="0" algn="just">
              <a:lnSpc>
                <a:spcPct val="150000"/>
              </a:lnSpc>
            </a:pP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Đánh giá sự phát triển của trẻ cuối độ tuổi được tiến hành vào tháng cuối cùng của năm học. </a:t>
            </a:r>
            <a:r>
              <a:rPr lang="pt-BR" sz="2400" dirty="0">
                <a:latin typeface="Arial" panose="020B0604020202020204" pitchFamily="34" charset="0"/>
                <a:cs typeface="Arial" panose="020B0604020202020204" pitchFamily="34" charset="0"/>
              </a:rPr>
              <a:t>Việc thu thập thông tin được diễn ra trong suốt quá trình thực hiện các chủ đề/tháng, suốt cả năm học. </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451756" y="3082933"/>
            <a:ext cx="11598729" cy="3416320"/>
          </a:xfrm>
          <a:prstGeom prst="rect">
            <a:avLst/>
          </a:prstGeom>
          <a:solidFill>
            <a:schemeClr val="accent4">
              <a:lumMod val="40000"/>
              <a:lumOff val="60000"/>
            </a:schemeClr>
          </a:solidFill>
        </p:spPr>
        <p:txBody>
          <a:bodyPr wrap="square">
            <a:spAutoFit/>
          </a:bodyPr>
          <a:lstStyle/>
          <a:p>
            <a:pPr lvl="0" algn="just">
              <a:lnSpc>
                <a:spcPct val="150000"/>
              </a:lnSpc>
              <a:spcBef>
                <a:spcPts val="1000"/>
              </a:spcBef>
            </a:pP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Xây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dựng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Phiếu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đánh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giá</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cuối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tuổi</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cs typeface="Arial" panose="020B0604020202020204" pitchFamily="34" charset="0"/>
              </a:rPr>
              <a:t>Căn cứ vào mục tiêu giáo dục trẻ theo kế hoạch năm học, các giáo viên cùng cán bộ quản lí của nhà trường, cán bộ quản lí ngành học có liên quan lựa chọn từ 30 – 40 mục tiêu giáo dục </a:t>
            </a:r>
            <a:r>
              <a:rPr lang="en-US" sz="2400" dirty="0" err="1">
                <a:solidFill>
                  <a:prstClr val="black"/>
                </a:solidFill>
                <a:latin typeface="Arial" panose="020B0604020202020204" pitchFamily="34" charset="0"/>
                <a:cs typeface="Arial" panose="020B0604020202020204" pitchFamily="34" charset="0"/>
              </a:rPr>
              <a:t>làm</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căn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cứ</a:t>
            </a:r>
            <a:r>
              <a:rPr lang="en-US" sz="2400" dirty="0">
                <a:solidFill>
                  <a:prstClr val="black"/>
                </a:solidFill>
                <a:latin typeface="Arial" panose="020B0604020202020204" pitchFamily="34" charset="0"/>
                <a:cs typeface="Arial" panose="020B0604020202020204" pitchFamily="34" charset="0"/>
              </a:rPr>
              <a:t> </a:t>
            </a:r>
            <a:r>
              <a:rPr lang="vi-VN" sz="2400" dirty="0">
                <a:solidFill>
                  <a:prstClr val="black"/>
                </a:solidFill>
                <a:cs typeface="Arial" panose="020B0604020202020204" pitchFamily="34" charset="0"/>
              </a:rPr>
              <a:t>xây dựng thành phiếu đánh giá sự phát triển của trẻ. Các mục tiêu được lựa chọn phải đảm bảo đầy đủ các lĩnh vực phát triển, đáp ứng những định hướng phát triển trẻ của từng địa phương</a:t>
            </a:r>
            <a:r>
              <a:rPr lang="en-US" sz="24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623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576943" y="587827"/>
            <a:ext cx="11070772" cy="1714501"/>
          </a:xfrm>
          <a:solidFill>
            <a:schemeClr val="accent5">
              <a:lumMod val="40000"/>
              <a:lumOff val="60000"/>
            </a:schemeClr>
          </a:solidFill>
        </p:spPr>
        <p:txBody>
          <a:bodyPr>
            <a:noAutofit/>
          </a:bodyPr>
          <a:lstStyle/>
          <a:p>
            <a:pPr lvl="0" algn="just">
              <a:lnSpc>
                <a:spcPct val="150000"/>
              </a:lnSpc>
            </a:pP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Giáo </a:t>
            </a:r>
            <a:r>
              <a:rPr lang="vi-VN" dirty="0">
                <a:latin typeface="Arial" panose="020B0604020202020204" pitchFamily="34" charset="0"/>
                <a:cs typeface="Arial" panose="020B0604020202020204" pitchFamily="34" charset="0"/>
              </a:rPr>
              <a:t>viên có thể sử dụng kết quả đánh giá trẻ hằng ngày và đánh giá trẻ theo chủ đề/tháng để làm cơ sở đánh giá sự phát triển của cá nhân trẻ cuối độ tuổi.</a:t>
            </a:r>
            <a:endParaRPr lang="en-US"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 </a:t>
            </a:r>
          </a:p>
          <a:p>
            <a:pPr lvl="0" algn="just">
              <a:lnSpc>
                <a:spcPct val="150000"/>
              </a:lnSpc>
            </a:pPr>
            <a:endParaRPr lang="pt-BR" dirty="0" smtClean="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p:txBody>
      </p:sp>
      <p:sp>
        <p:nvSpPr>
          <p:cNvPr id="3" name="Subtitle 10"/>
          <p:cNvSpPr txBox="1">
            <a:spLocks/>
          </p:cNvSpPr>
          <p:nvPr/>
        </p:nvSpPr>
        <p:spPr>
          <a:xfrm>
            <a:off x="576943" y="2726871"/>
            <a:ext cx="11070772" cy="3526972"/>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Kết quả đánh giá được ghi vào phiếu đánh giá sự phát triển của trẻ, </a:t>
            </a:r>
            <a:r>
              <a:rPr lang="en-US" dirty="0" smtClean="0">
                <a:latin typeface="Arial" panose="020B0604020202020204" pitchFamily="34" charset="0"/>
                <a:cs typeface="Arial" panose="020B0604020202020204" pitchFamily="34" charset="0"/>
              </a:rPr>
              <a:t>m</a:t>
            </a:r>
            <a:r>
              <a:rPr lang="vi-VN" dirty="0" smtClean="0">
                <a:latin typeface="Arial" panose="020B0604020202020204" pitchFamily="34" charset="0"/>
                <a:cs typeface="Arial" panose="020B0604020202020204" pitchFamily="34" charset="0"/>
              </a:rPr>
              <a:t>ỗi trẻ có 01 phiếu đánh giá được lưu vào hồ sơ cá nhân và thông báo với cha mẹ trẻ để phối hợp chăm sóc, giáo dục trẻ ở trường và ở gia đình. Đồng thời, giáo viên sử dụng kết quả này trao đổi với đồng nghiệp để điều chỉnh kế hoạch giáo dục, trao đổi với giáo viên khi trẻ chuyển lớp, chuyển trường và cùng phối hợp đề xuất các biện pháp giáo dục phù hợp. </a:t>
            </a:r>
            <a:endParaRPr lang="en-US" dirty="0" smtClean="0">
              <a:latin typeface="Arial" panose="020B0604020202020204" pitchFamily="34" charset="0"/>
              <a:cs typeface="Arial" panose="020B0604020202020204" pitchFamily="34" charset="0"/>
            </a:endParaRPr>
          </a:p>
          <a:p>
            <a:pPr algn="just">
              <a:lnSpc>
                <a:spcPct val="150000"/>
              </a:lnSpc>
            </a:pPr>
            <a:r>
              <a:rPr lang="en-US" dirty="0" smtClean="0">
                <a:latin typeface="Arial" panose="020B0604020202020204" pitchFamily="34" charset="0"/>
                <a:cs typeface="Arial" panose="020B0604020202020204" pitchFamily="34" charset="0"/>
              </a:rPr>
              <a:t> </a:t>
            </a:r>
          </a:p>
          <a:p>
            <a:pPr algn="just">
              <a:lnSpc>
                <a:spcPct val="150000"/>
              </a:lnSpc>
            </a:pPr>
            <a:endParaRPr lang="pt-BR" dirty="0" smtClean="0">
              <a:latin typeface="Arial" panose="020B0604020202020204" pitchFamily="34" charset="0"/>
              <a:cs typeface="Arial" panose="020B0604020202020204" pitchFamily="34" charset="0"/>
            </a:endParaRPr>
          </a:p>
          <a:p>
            <a:pPr algn="just">
              <a:lnSpc>
                <a:spcPct val="150000"/>
              </a:lnSpc>
            </a:pPr>
            <a:endParaRPr lang="en-US" dirty="0" smtClean="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1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2757" y="375557"/>
            <a:ext cx="10515600" cy="1168173"/>
          </a:xfrm>
        </p:spPr>
        <p:txBody>
          <a:bodyPr>
            <a:noAutofit/>
          </a:bodyPr>
          <a:lstStyle/>
          <a:p>
            <a:pPr algn="ctr"/>
            <a:r>
              <a:rPr lang="vi-VN" sz="2000" b="1" dirty="0">
                <a:latin typeface="+mn-lt"/>
              </a:rPr>
              <a:t>PHIẾU ĐÁNH GIÁ SỰ PHÁT TRIỂN CỦA TRẺ </a:t>
            </a:r>
            <a:r>
              <a:rPr lang="x-none" sz="2000" b="1" dirty="0">
                <a:latin typeface="+mn-lt"/>
              </a:rPr>
              <a:t>……</a:t>
            </a:r>
            <a:r>
              <a:rPr lang="vi-VN" sz="2000" b="1" dirty="0">
                <a:latin typeface="+mn-lt"/>
              </a:rPr>
              <a:t> TUỔI</a:t>
            </a:r>
            <a:r>
              <a:rPr lang="en-US" sz="2000" dirty="0">
                <a:latin typeface="+mn-lt"/>
              </a:rPr>
              <a:t/>
            </a:r>
            <a:br>
              <a:rPr lang="en-US" sz="2000" dirty="0">
                <a:latin typeface="+mn-lt"/>
              </a:rPr>
            </a:br>
            <a:r>
              <a:rPr lang="x-none" sz="2000" b="1" dirty="0">
                <a:latin typeface="+mn-lt"/>
              </a:rPr>
              <a:t>Năm học: ....................</a:t>
            </a:r>
            <a:r>
              <a:rPr lang="en-US" sz="2000" dirty="0">
                <a:latin typeface="+mn-lt"/>
              </a:rPr>
              <a:t/>
            </a:r>
            <a:br>
              <a:rPr lang="en-US" sz="2000" dirty="0">
                <a:latin typeface="+mn-lt"/>
              </a:rPr>
            </a:br>
            <a:r>
              <a:rPr lang="vi-VN" sz="2000" dirty="0">
                <a:latin typeface="+mn-lt"/>
              </a:rPr>
              <a:t>Họ và tên trẻ :.........................................................................................................</a:t>
            </a:r>
            <a:r>
              <a:rPr lang="en-US" sz="2000" dirty="0">
                <a:latin typeface="+mn-lt"/>
              </a:rPr>
              <a:t/>
            </a:r>
            <a:br>
              <a:rPr lang="en-US" sz="2000" dirty="0">
                <a:latin typeface="+mn-lt"/>
              </a:rPr>
            </a:br>
            <a:r>
              <a:rPr lang="vi-VN" sz="2000" dirty="0">
                <a:latin typeface="+mn-lt"/>
              </a:rPr>
              <a:t>Ngày, tháng, năm sinh :..........................................Lớp : ......................................</a:t>
            </a:r>
            <a:r>
              <a:rPr lang="en-US" sz="2000" dirty="0">
                <a:latin typeface="+mn-lt"/>
              </a:rPr>
              <a:t/>
            </a:r>
            <a:br>
              <a:rPr lang="en-US" sz="2000" dirty="0">
                <a:latin typeface="+mn-lt"/>
              </a:rPr>
            </a:br>
            <a:r>
              <a:rPr lang="vi-VN" sz="2000" dirty="0">
                <a:latin typeface="+mn-lt"/>
              </a:rPr>
              <a:t>Giáo viên </a:t>
            </a:r>
            <a:r>
              <a:rPr lang="x-none" sz="2000" dirty="0">
                <a:latin typeface="+mn-lt"/>
              </a:rPr>
              <a:t>:..............................................................................................................</a:t>
            </a:r>
            <a:r>
              <a:rPr lang="en-US" sz="2000" dirty="0">
                <a:latin typeface="+mn-lt"/>
              </a:rPr>
              <a:t/>
            </a:r>
            <a:br>
              <a:rPr lang="en-US" sz="2000" dirty="0">
                <a:latin typeface="+mn-lt"/>
              </a:rPr>
            </a:br>
            <a:endParaRPr lang="en-US"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666448406"/>
              </p:ext>
            </p:extLst>
          </p:nvPr>
        </p:nvGraphicFramePr>
        <p:xfrm>
          <a:off x="359229" y="1690688"/>
          <a:ext cx="11462657" cy="5019810"/>
        </p:xfrm>
        <a:graphic>
          <a:graphicData uri="http://schemas.openxmlformats.org/drawingml/2006/table">
            <a:tbl>
              <a:tblPr firstRow="1" firstCol="1" lastRow="1" lastCol="1" bandRow="1" bandCol="1"/>
              <a:tblGrid>
                <a:gridCol w="871232"/>
                <a:gridCol w="5192356"/>
                <a:gridCol w="1094294"/>
                <a:gridCol w="1134004"/>
                <a:gridCol w="3170771"/>
              </a:tblGrid>
              <a:tr h="986790">
                <a:tc>
                  <a:txBody>
                    <a:bodyPr/>
                    <a:lstStyle/>
                    <a:p>
                      <a:pPr marL="0" marR="0">
                        <a:lnSpc>
                          <a:spcPct val="115000"/>
                        </a:lnSpc>
                        <a:spcBef>
                          <a:spcPts val="0"/>
                        </a:spcBef>
                        <a:spcAft>
                          <a:spcPts val="0"/>
                        </a:spcAft>
                        <a:tabLst>
                          <a:tab pos="685800" algn="l"/>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 pos="2127885" algn="ctr"/>
                          <a:tab pos="4255770" algn="r"/>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Mục tiêu giáo dục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tabLst>
                          <a:tab pos="685800" algn="l"/>
                          <a:tab pos="2127885" algn="ctr"/>
                          <a:tab pos="4255770" algn="r"/>
                        </a:tabLst>
                      </a:pPr>
                      <a:r>
                        <a:rPr lang="en-US" sz="2000" i="1">
                          <a:effectLst/>
                          <a:latin typeface="Times New Roman" panose="02020603050405020304" pitchFamily="18" charset="0"/>
                          <a:ea typeface="Times New Roman" panose="02020603050405020304" pitchFamily="18" charset="0"/>
                          <a:cs typeface="Times New Roman" panose="02020603050405020304" pitchFamily="18" charset="0"/>
                        </a:rPr>
                        <a:t>(mục tiêu nổi trội, hoặc những mục tiêu còn hạn chế)</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Dự kiến điều chỉnh kế hoạch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giáo dục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độ tuổi tiếp theo </a:t>
                      </a:r>
                      <a:r>
                        <a:rPr lang="en-US" sz="20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650">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650">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650">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650">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743200" algn="ctr"/>
                          <a:tab pos="5486400" algn="r"/>
                          <a:tab pos="685800" algn="l"/>
                          <a:tab pos="2743200" algn="ctr"/>
                          <a:tab pos="5486400" algn="r"/>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650">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743200" algn="ctr"/>
                          <a:tab pos="5486400" algn="r"/>
                          <a:tab pos="685800" algn="l"/>
                          <a:tab pos="2743200" algn="ctr"/>
                          <a:tab pos="5486400" algn="r"/>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723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4787" y="512083"/>
            <a:ext cx="10515600" cy="990146"/>
          </a:xfrm>
        </p:spPr>
        <p:txBody>
          <a:bodyPr>
            <a:noAutofit/>
          </a:bodyPr>
          <a:lstStyle/>
          <a:p>
            <a:pPr algn="ctr"/>
            <a:r>
              <a:rPr lang="vi-VN" sz="2000" b="1" dirty="0">
                <a:latin typeface="Arial" panose="020B0604020202020204" pitchFamily="34" charset="0"/>
                <a:cs typeface="Arial" panose="020B0604020202020204" pitchFamily="34" charset="0"/>
              </a:rPr>
              <a:t>PHIẾU ĐÁNH GIÁ SỰ PHÁT TRIỂN CỦA TRẺ </a:t>
            </a:r>
            <a:r>
              <a:rPr lang="en-US" sz="2000" b="1" dirty="0">
                <a:latin typeface="Arial" panose="020B0604020202020204" pitchFamily="34" charset="0"/>
                <a:cs typeface="Arial" panose="020B0604020202020204" pitchFamily="34" charset="0"/>
              </a:rPr>
              <a:t>5</a:t>
            </a:r>
            <a:r>
              <a:rPr lang="vi-VN" sz="2000" b="1" dirty="0">
                <a:latin typeface="Arial" panose="020B0604020202020204" pitchFamily="34" charset="0"/>
                <a:cs typeface="Arial" panose="020B0604020202020204" pitchFamily="34" charset="0"/>
              </a:rPr>
              <a:t> TUỔI</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x-none" sz="2000" b="1" dirty="0">
                <a:latin typeface="Arial" panose="020B0604020202020204" pitchFamily="34" charset="0"/>
                <a:cs typeface="Arial" panose="020B0604020202020204" pitchFamily="34" charset="0"/>
              </a:rPr>
              <a:t>Năm học: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Họ và tên trẻ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Ngày, tháng, năm sinh :..........................................Lớp :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Giáo viên </a:t>
            </a:r>
            <a:r>
              <a:rPr lang="x-none"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82033649"/>
              </p:ext>
            </p:extLst>
          </p:nvPr>
        </p:nvGraphicFramePr>
        <p:xfrm>
          <a:off x="816426" y="1698168"/>
          <a:ext cx="10564587" cy="4898574"/>
        </p:xfrm>
        <a:graphic>
          <a:graphicData uri="http://schemas.openxmlformats.org/drawingml/2006/table">
            <a:tbl>
              <a:tblPr firstRow="1" firstCol="1" lastRow="1" lastCol="1" bandRow="1" bandCol="1"/>
              <a:tblGrid>
                <a:gridCol w="827594"/>
                <a:gridCol w="7732350"/>
                <a:gridCol w="1093845"/>
                <a:gridCol w="910798"/>
              </a:tblGrid>
              <a:tr h="816429">
                <a:tc>
                  <a:txBody>
                    <a:bodyPr/>
                    <a:lstStyle/>
                    <a:p>
                      <a:pPr marL="0" marR="0">
                        <a:lnSpc>
                          <a:spcPct val="115000"/>
                        </a:lnSpc>
                        <a:spcBef>
                          <a:spcPts val="0"/>
                        </a:spcBef>
                        <a:spcAft>
                          <a:spcPts val="0"/>
                        </a:spcAft>
                        <a:tabLst>
                          <a:tab pos="685800" algn="l"/>
                        </a:tabLs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 pos="2127885" algn="ctr"/>
                          <a:tab pos="4255770" algn="r"/>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29">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29">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29">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29">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743200" algn="ctr"/>
                          <a:tab pos="5486400" algn="r"/>
                          <a:tab pos="685800" algn="l"/>
                          <a:tab pos="2743200" algn="ctr"/>
                          <a:tab pos="5486400" algn="r"/>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29">
                <a:tc>
                  <a:txBody>
                    <a:bodyPr/>
                    <a:lstStyle/>
                    <a:p>
                      <a:pPr marL="0" marR="0" algn="ctr">
                        <a:lnSpc>
                          <a:spcPct val="115000"/>
                        </a:lnSpc>
                        <a:spcBef>
                          <a:spcPts val="0"/>
                        </a:spcBef>
                        <a:spcAft>
                          <a:spcPts val="0"/>
                        </a:spcAft>
                        <a:tabLst>
                          <a:tab pos="68580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858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 pos="685800" algn="l"/>
                        </a:tabLs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743200" algn="ctr"/>
                          <a:tab pos="5486400" algn="r"/>
                          <a:tab pos="685800" algn="l"/>
                          <a:tab pos="2743200" algn="ctr"/>
                          <a:tab pos="5486400" algn="r"/>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858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112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27" y="4523014"/>
            <a:ext cx="11228616" cy="1845130"/>
          </a:xfrm>
          <a:solidFill>
            <a:schemeClr val="accent4">
              <a:lumMod val="40000"/>
              <a:lumOff val="60000"/>
            </a:schemeClr>
          </a:solidFill>
        </p:spPr>
        <p:txBody>
          <a:bodyPr>
            <a:normAutofit/>
          </a:bodyPr>
          <a:lstStyle/>
          <a:p>
            <a:pPr lvl="0" algn="just">
              <a:buFont typeface="Wingdings" panose="05000000000000000000" pitchFamily="2" charset="2"/>
              <a:buChar char="Ø"/>
            </a:pPr>
            <a:r>
              <a:rPr lang="nb-NO" sz="2400" b="1" dirty="0" smtClean="0">
                <a:solidFill>
                  <a:srgbClr val="FF0000"/>
                </a:solidFill>
              </a:rPr>
              <a:t> Lưu </a:t>
            </a:r>
            <a:r>
              <a:rPr lang="nb-NO" sz="2400" b="1" dirty="0">
                <a:solidFill>
                  <a:srgbClr val="FF0000"/>
                </a:solidFill>
              </a:rPr>
              <a:t>ý: </a:t>
            </a:r>
            <a:endParaRPr lang="en-US" sz="2400" dirty="0">
              <a:solidFill>
                <a:srgbClr val="FF0000"/>
              </a:solidFill>
            </a:endParaRPr>
          </a:p>
          <a:p>
            <a:pPr marL="0" indent="0" algn="just">
              <a:lnSpc>
                <a:spcPct val="100000"/>
              </a:lnSpc>
              <a:buNone/>
            </a:pPr>
            <a:r>
              <a:rPr lang="nb-NO" sz="2400" dirty="0"/>
              <a:t>Đối với các cơ sở GDMN đăng ký kiểm định chất lượng giáo dục hoặc đăng ký chuẩn quốc gia) cần thực hiện phiếu tổng hợp để dễ dàng phiên kết quả minh chứng qua hồ sơ đánh giá ngoài. </a:t>
            </a:r>
            <a:endParaRPr lang="en-US" sz="2400" dirty="0"/>
          </a:p>
          <a:p>
            <a:pPr marL="0" indent="0" algn="just">
              <a:buNone/>
            </a:pPr>
            <a:endParaRPr lang="en-US" sz="24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055913" y="557440"/>
            <a:ext cx="10542815" cy="346483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b="1" dirty="0" smtClean="0">
                <a:latin typeface="Arial" panose="020B0604020202020204" pitchFamily="34" charset="0"/>
                <a:cs typeface="Arial" panose="020B0604020202020204" pitchFamily="34" charset="0"/>
              </a:rPr>
              <a:t>Kết luận :</a:t>
            </a:r>
            <a:r>
              <a:rPr lang="vi-VN" dirty="0" smtClean="0">
                <a:latin typeface="Arial" panose="020B0604020202020204" pitchFamily="34" charset="0"/>
                <a:cs typeface="Arial" panose="020B0604020202020204" pitchFamily="34" charset="0"/>
              </a:rPr>
              <a:t> </a:t>
            </a:r>
            <a:r>
              <a:rPr lang="x-none"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b="1" dirty="0" smtClean="0">
                <a:latin typeface="Arial" panose="020B0604020202020204" pitchFamily="34" charset="0"/>
                <a:cs typeface="Arial" panose="020B0604020202020204" pitchFamily="34" charset="0"/>
              </a:rPr>
              <a:t>Một số lưu ý </a:t>
            </a:r>
            <a:r>
              <a:rPr lang="vi-VN" b="1" dirty="0" smtClean="0">
                <a:latin typeface="Arial" panose="020B0604020202020204" pitchFamily="34" charset="0"/>
                <a:cs typeface="Arial" panose="020B0604020202020204" pitchFamily="34" charset="0"/>
              </a:rPr>
              <a:t>để đi</a:t>
            </a:r>
            <a:r>
              <a:rPr lang="en-US" b="1" dirty="0" err="1" smtClean="0">
                <a:latin typeface="Arial" panose="020B0604020202020204" pitchFamily="34" charset="0"/>
                <a:cs typeface="Arial" panose="020B0604020202020204" pitchFamily="34" charset="0"/>
              </a:rPr>
              <a:t>ều</a:t>
            </a:r>
            <a:r>
              <a:rPr lang="vi-VN" b="1" dirty="0" smtClean="0">
                <a:latin typeface="Arial" panose="020B0604020202020204" pitchFamily="34" charset="0"/>
                <a:cs typeface="Arial" panose="020B0604020202020204" pitchFamily="34" charset="0"/>
              </a:rPr>
              <a:t> chỉnh kế hoạch giáo dục năm học/độ tuổi tiếp theo</a:t>
            </a:r>
            <a:r>
              <a:rPr lang="x-none" b="1"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 Đ</a:t>
            </a:r>
            <a:r>
              <a:rPr lang="vi-VN" dirty="0" smtClean="0">
                <a:latin typeface="Arial" panose="020B0604020202020204" pitchFamily="34" charset="0"/>
                <a:cs typeface="Arial" panose="020B0604020202020204" pitchFamily="34" charset="0"/>
              </a:rPr>
              <a:t>ối với trẻ</a:t>
            </a:r>
            <a:r>
              <a:rPr lang="x-none"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 Đ</a:t>
            </a:r>
            <a:r>
              <a:rPr lang="vi-VN" dirty="0" smtClean="0">
                <a:latin typeface="Arial" panose="020B0604020202020204" pitchFamily="34" charset="0"/>
                <a:cs typeface="Arial" panose="020B0604020202020204" pitchFamily="34" charset="0"/>
              </a:rPr>
              <a:t>ối với giáo viên</a:t>
            </a:r>
            <a:r>
              <a:rPr lang="x-none"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 Đ</a:t>
            </a:r>
            <a:r>
              <a:rPr lang="vi-VN" dirty="0" smtClean="0">
                <a:latin typeface="Arial" panose="020B0604020202020204" pitchFamily="34" charset="0"/>
                <a:cs typeface="Arial" panose="020B0604020202020204" pitchFamily="34" charset="0"/>
              </a:rPr>
              <a:t>ối với nhà trường</a:t>
            </a:r>
            <a:r>
              <a:rPr lang="x-none"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dirty="0" smtClean="0">
                <a:latin typeface="Arial" panose="020B0604020202020204" pitchFamily="34" charset="0"/>
                <a:cs typeface="Arial" panose="020B0604020202020204" pitchFamily="34" charset="0"/>
              </a:rPr>
              <a:t>- Đ</a:t>
            </a:r>
            <a:r>
              <a:rPr lang="vi-VN" dirty="0" smtClean="0">
                <a:latin typeface="Arial" panose="020B0604020202020204" pitchFamily="34" charset="0"/>
                <a:cs typeface="Arial" panose="020B0604020202020204" pitchFamily="34" charset="0"/>
              </a:rPr>
              <a:t>ối với cha mẹ/người chăm sóc tr</a:t>
            </a:r>
            <a:r>
              <a:rPr lang="x-none" dirty="0" smtClean="0">
                <a:latin typeface="Arial" panose="020B0604020202020204" pitchFamily="34" charset="0"/>
                <a:cs typeface="Arial" panose="020B0604020202020204" pitchFamily="34" charset="0"/>
              </a:rPr>
              <a:t>ẻ: ………………………………………………</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i="1" dirty="0" smtClean="0">
                <a:latin typeface="Arial" panose="020B0604020202020204" pitchFamily="34" charset="0"/>
                <a:cs typeface="Arial" panose="020B0604020202020204" pitchFamily="34" charset="0"/>
              </a:rPr>
              <a:t>...........</a:t>
            </a:r>
            <a:r>
              <a:rPr lang="vi-VN" i="1" dirty="0" smtClean="0">
                <a:latin typeface="Arial" panose="020B0604020202020204" pitchFamily="34" charset="0"/>
                <a:cs typeface="Arial" panose="020B0604020202020204" pitchFamily="34" charset="0"/>
              </a:rPr>
              <a:t>, ngày </a:t>
            </a:r>
            <a:r>
              <a:rPr lang="x-none" i="1" dirty="0" smtClean="0">
                <a:latin typeface="Arial" panose="020B0604020202020204" pitchFamily="34" charset="0"/>
                <a:cs typeface="Arial" panose="020B0604020202020204" pitchFamily="34" charset="0"/>
              </a:rPr>
              <a:t>.........</a:t>
            </a:r>
            <a:r>
              <a:rPr lang="vi-VN" i="1" dirty="0" smtClean="0">
                <a:latin typeface="Arial" panose="020B0604020202020204" pitchFamily="34" charset="0"/>
                <a:cs typeface="Arial" panose="020B0604020202020204" pitchFamily="34" charset="0"/>
              </a:rPr>
              <a:t> tháng </a:t>
            </a:r>
            <a:r>
              <a:rPr lang="x-none" i="1" dirty="0" smtClean="0">
                <a:latin typeface="Arial" panose="020B0604020202020204" pitchFamily="34" charset="0"/>
                <a:cs typeface="Arial" panose="020B0604020202020204" pitchFamily="34" charset="0"/>
              </a:rPr>
              <a:t>..........</a:t>
            </a:r>
            <a:r>
              <a:rPr lang="vi-VN" i="1" dirty="0" smtClean="0">
                <a:latin typeface="Arial" panose="020B0604020202020204" pitchFamily="34" charset="0"/>
                <a:cs typeface="Arial" panose="020B0604020202020204" pitchFamily="34" charset="0"/>
              </a:rPr>
              <a:t>. năm</a:t>
            </a:r>
            <a:r>
              <a:rPr lang="x-none" i="1"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x-none" b="1" dirty="0" smtClean="0">
                <a:latin typeface="Arial" panose="020B0604020202020204" pitchFamily="34" charset="0"/>
                <a:cs typeface="Arial" panose="020B0604020202020204" pitchFamily="34" charset="0"/>
              </a:rPr>
              <a:t>						</a:t>
            </a:r>
            <a:r>
              <a:rPr lang="x-none" b="1" i="1" dirty="0" smtClean="0">
                <a:latin typeface="Arial" panose="020B0604020202020204" pitchFamily="34" charset="0"/>
                <a:cs typeface="Arial" panose="020B0604020202020204" pitchFamily="34" charset="0"/>
              </a:rPr>
              <a:t>Giáo viên</a:t>
            </a:r>
            <a:endParaRPr 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871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959929" cy="612775"/>
          </a:xfrm>
        </p:spPr>
        <p:txBody>
          <a:bodyPr>
            <a:noAutofit/>
          </a:bodyPr>
          <a:lstStyle/>
          <a:p>
            <a:r>
              <a:rPr lang="en-US" sz="3200" b="1" dirty="0" smtClean="0">
                <a:solidFill>
                  <a:srgbClr val="FF0000"/>
                </a:solidFill>
                <a:latin typeface="Arial" panose="020B0604020202020204" pitchFamily="34" charset="0"/>
                <a:cs typeface="Arial" panose="020B0604020202020204" pitchFamily="34" charset="0"/>
              </a:rPr>
              <a:t>VI. </a:t>
            </a:r>
            <a:r>
              <a:rPr lang="en-US" sz="3200" b="1" dirty="0" err="1" smtClean="0">
                <a:solidFill>
                  <a:srgbClr val="FF0000"/>
                </a:solidFill>
                <a:latin typeface="Arial" panose="020B0604020202020204" pitchFamily="34" charset="0"/>
                <a:cs typeface="Arial" panose="020B0604020202020204" pitchFamily="34" charset="0"/>
              </a:rPr>
              <a:t>Phương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pháp</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đánh</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giá</a:t>
            </a:r>
            <a:endParaRPr lang="en-US" sz="3200" b="1" dirty="0">
              <a:solidFill>
                <a:srgbClr val="FF0000"/>
              </a:solidFill>
              <a:latin typeface="Arial" panose="020B0604020202020204" pitchFamily="34" charset="0"/>
              <a:cs typeface="Arial" panose="020B0604020202020204" pitchFamily="34" charset="0"/>
            </a:endParaRPr>
          </a:p>
        </p:txBody>
      </p:sp>
      <p:sp>
        <p:nvSpPr>
          <p:cNvPr id="8" name="Content Placeholder 6"/>
          <p:cNvSpPr txBox="1">
            <a:spLocks/>
          </p:cNvSpPr>
          <p:nvPr/>
        </p:nvSpPr>
        <p:spPr>
          <a:xfrm>
            <a:off x="326571" y="863600"/>
            <a:ext cx="11576957" cy="2140857"/>
          </a:xfrm>
          <a:prstGeom prst="rect">
            <a:avLst/>
          </a:prstGeom>
          <a:solidFill>
            <a:srgbClr val="59DFF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ctr">
              <a:lnSpc>
                <a:spcPct val="150000"/>
              </a:lnSpc>
            </a:pPr>
            <a:r>
              <a:rPr lang="nb-NO" sz="2400" dirty="0" smtClean="0">
                <a:latin typeface="Arial" panose="020B0604020202020204" pitchFamily="34" charset="0"/>
                <a:cs typeface="Arial" panose="020B0604020202020204" pitchFamily="34" charset="0"/>
              </a:rPr>
              <a:t>Sử dụng một hay kết hợp nhiều phương pháp sau đây để đánh giá trẻ: Quan sát. Trò chuyện, giao tiếp với trẻ. Trao đổi với cha, mẹ/người chăm sóc trẻ. Phân tích sản phẩm hoạt động của trẻ. Sử dụng tình huống hoặc bài tập/ trắc nghiệm......</a:t>
            </a:r>
            <a:endParaRPr lang="en-US" sz="2400" dirty="0" smtClean="0">
              <a:latin typeface="Arial" panose="020B0604020202020204" pitchFamily="34" charset="0"/>
              <a:cs typeface="Arial" panose="020B0604020202020204" pitchFamily="34" charset="0"/>
            </a:endParaRPr>
          </a:p>
          <a:p>
            <a:pPr marL="0" indent="0" algn="just">
              <a:lnSpc>
                <a:spcPct val="150000"/>
              </a:lnSpc>
              <a:buNone/>
            </a:pPr>
            <a:endParaRPr lang="en-US" sz="2400" dirty="0">
              <a:latin typeface="Arial" panose="020B0604020202020204" pitchFamily="34" charset="0"/>
              <a:cs typeface="Arial" panose="020B0604020202020204" pitchFamily="34" charset="0"/>
            </a:endParaRPr>
          </a:p>
        </p:txBody>
      </p:sp>
      <p:sp>
        <p:nvSpPr>
          <p:cNvPr id="4" name="Content Placeholder 6"/>
          <p:cNvSpPr txBox="1">
            <a:spLocks/>
          </p:cNvSpPr>
          <p:nvPr/>
        </p:nvSpPr>
        <p:spPr>
          <a:xfrm>
            <a:off x="326571" y="3255282"/>
            <a:ext cx="11576957" cy="2873829"/>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50000"/>
              </a:lnSpc>
              <a:buFont typeface="Wingdings" panose="05000000000000000000" pitchFamily="2" charset="2"/>
              <a:buChar char="Ø"/>
            </a:pPr>
            <a:r>
              <a:rPr lang="vi-VN" sz="2400" b="1" dirty="0" smtClean="0">
                <a:solidFill>
                  <a:srgbClr val="FF0000"/>
                </a:solidFill>
                <a:latin typeface="Arial" panose="020B0604020202020204" pitchFamily="34" charset="0"/>
                <a:cs typeface="Arial" panose="020B0604020202020204" pitchFamily="34" charset="0"/>
              </a:rPr>
              <a:t>Lưu </a:t>
            </a:r>
            <a:r>
              <a:rPr lang="vi-VN" sz="2400" b="1" dirty="0">
                <a:solidFill>
                  <a:srgbClr val="FF0000"/>
                </a:solidFill>
                <a:latin typeface="Arial" panose="020B0604020202020204" pitchFamily="34" charset="0"/>
                <a:cs typeface="Arial" panose="020B0604020202020204" pitchFamily="34" charset="0"/>
              </a:rPr>
              <a:t>ý:</a:t>
            </a:r>
            <a:r>
              <a:rPr lang="vi-VN" sz="2400"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a:p>
            <a:pPr lvl="0" algn="just">
              <a:lnSpc>
                <a:spcPct val="150000"/>
              </a:lnSpc>
            </a:pPr>
            <a:r>
              <a:rPr lang="nb-NO" sz="2400" dirty="0">
                <a:latin typeface="Arial" panose="020B0604020202020204" pitchFamily="34" charset="0"/>
                <a:cs typeface="Arial" panose="020B0604020202020204" pitchFamily="34" charset="0"/>
              </a:rPr>
              <a:t>Khi</a:t>
            </a:r>
            <a:r>
              <a:rPr lang="vi-VN" sz="2400" dirty="0">
                <a:latin typeface="Arial" panose="020B0604020202020204" pitchFamily="34" charset="0"/>
                <a:cs typeface="Arial" panose="020B0604020202020204" pitchFamily="34" charset="0"/>
              </a:rPr>
              <a:t> thực hiện theo dõi, đánh giá trẻ, giáo viên cần thực hiện phối hợp các phương pháp khác nhau một cách  linh hoạt để có kết quả đáng tin cậy. </a:t>
            </a:r>
            <a:endParaRPr lang="en-US" sz="2400" dirty="0">
              <a:latin typeface="Arial" panose="020B0604020202020204" pitchFamily="34" charset="0"/>
              <a:cs typeface="Arial" panose="020B0604020202020204" pitchFamily="34" charset="0"/>
            </a:endParaRPr>
          </a:p>
          <a:p>
            <a:pPr lvl="0" algn="just">
              <a:lnSpc>
                <a:spcPct val="150000"/>
              </a:lnSpc>
            </a:pPr>
            <a:r>
              <a:rPr lang="vi-VN" sz="2400" dirty="0">
                <a:latin typeface="Arial" panose="020B0604020202020204" pitchFamily="34" charset="0"/>
                <a:cs typeface="Arial" panose="020B0604020202020204" pitchFamily="34" charset="0"/>
              </a:rPr>
              <a:t>Việc lựa chọn các phương pháp đánh giá là tùy thuộc vào sự quyết định của giáo viên sao cho thích hợp nhất với hoàn cảnh, điều kiện thực tiễn. </a:t>
            </a:r>
            <a:endParaRPr lang="en-US" sz="2400" dirty="0">
              <a:latin typeface="Arial" panose="020B0604020202020204" pitchFamily="34" charset="0"/>
              <a:cs typeface="Arial" panose="020B0604020202020204" pitchFamily="34" charset="0"/>
            </a:endParaRPr>
          </a:p>
          <a:p>
            <a:pPr algn="just">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0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xmlns="" id="{B9BD27BC-F625-4031-A967-FB1D6BE289FD}"/>
              </a:ext>
            </a:extLst>
          </p:cNvPr>
          <p:cNvGraphicFramePr>
            <a:graphicFrameLocks noGrp="1"/>
          </p:cNvGraphicFramePr>
          <p:nvPr>
            <p:ph idx="1"/>
            <p:extLst>
              <p:ext uri="{D42A27DB-BD31-4B8C-83A1-F6EECF244321}">
                <p14:modId xmlns:p14="http://schemas.microsoft.com/office/powerpoint/2010/main" val="4191659242"/>
              </p:ext>
            </p:extLst>
          </p:nvPr>
        </p:nvGraphicFramePr>
        <p:xfrm>
          <a:off x="354465" y="409575"/>
          <a:ext cx="11483069" cy="5403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7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171" y="0"/>
            <a:ext cx="10515600" cy="1325563"/>
          </a:xfrm>
        </p:spPr>
        <p:txBody>
          <a:bodyPr>
            <a:normAutofit/>
          </a:bodyPr>
          <a:lstStyle/>
          <a:p>
            <a:r>
              <a:rPr lang="en-US" sz="2800" b="1" dirty="0" smtClean="0">
                <a:solidFill>
                  <a:srgbClr val="FF0000"/>
                </a:solidFill>
                <a:latin typeface="Arial" panose="020B0604020202020204" pitchFamily="34" charset="0"/>
                <a:cs typeface="Arial" panose="020B0604020202020204" pitchFamily="34" charset="0"/>
              </a:rPr>
              <a:t>VII. </a:t>
            </a:r>
            <a:r>
              <a:rPr lang="en-US" sz="2800" b="1" dirty="0" err="1" smtClean="0">
                <a:solidFill>
                  <a:srgbClr val="FF0000"/>
                </a:solidFill>
                <a:latin typeface="Arial" panose="020B0604020202020204" pitchFamily="34" charset="0"/>
                <a:cs typeface="Arial" panose="020B0604020202020204" pitchFamily="34" charset="0"/>
              </a:rPr>
              <a:t>Một</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số</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lưu</a:t>
            </a:r>
            <a:r>
              <a:rPr lang="en-US" sz="2800" b="1" dirty="0" smtClean="0">
                <a:solidFill>
                  <a:srgbClr val="FF0000"/>
                </a:solidFill>
                <a:latin typeface="Arial" panose="020B0604020202020204" pitchFamily="34" charset="0"/>
                <a:cs typeface="Arial" panose="020B0604020202020204" pitchFamily="34" charset="0"/>
              </a:rPr>
              <a:t> ý </a:t>
            </a:r>
            <a:r>
              <a:rPr lang="en-US" sz="2800" b="1" dirty="0" err="1" smtClean="0">
                <a:solidFill>
                  <a:srgbClr val="FF0000"/>
                </a:solidFill>
                <a:latin typeface="Arial" panose="020B0604020202020204" pitchFamily="34" charset="0"/>
                <a:cs typeface="Arial" panose="020B0604020202020204" pitchFamily="34" charset="0"/>
              </a:rPr>
              <a:t>trong</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đánh</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giá</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sự</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phát</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triển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của</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trẻ</a:t>
            </a: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412307" y="1325563"/>
            <a:ext cx="10183813" cy="4588327"/>
          </a:xfrm>
        </p:spPr>
        <p:txBody>
          <a:bodyPr>
            <a:noAutofit/>
          </a:bodyPr>
          <a:lstStyle/>
          <a:p>
            <a:pPr lvl="0" algn="just">
              <a:lnSpc>
                <a:spcPct val="200000"/>
              </a:lnSpc>
            </a:pPr>
            <a:r>
              <a:rPr lang="vi-VN" sz="2400" dirty="0">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xếp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loại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so </a:t>
            </a:r>
            <a:r>
              <a:rPr lang="en-US" sz="2400" dirty="0" err="1">
                <a:latin typeface="Arial" panose="020B0604020202020204" pitchFamily="34" charset="0"/>
                <a:cs typeface="Arial" panose="020B0604020202020204" pitchFamily="34" charset="0"/>
              </a:rPr>
              <a:t>sánh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chọn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5 </a:t>
            </a:r>
            <a:r>
              <a:rPr lang="en-US" sz="2400" dirty="0" err="1">
                <a:latin typeface="Arial" panose="020B0604020202020204" pitchFamily="34" charset="0"/>
                <a:cs typeface="Arial" panose="020B0604020202020204" pitchFamily="34" charset="0"/>
              </a:rPr>
              <a:t>tuổi</a:t>
            </a:r>
            <a:r>
              <a:rPr lang="en-US" sz="2400" dirty="0">
                <a:latin typeface="Arial" panose="020B0604020202020204" pitchFamily="34" charset="0"/>
                <a:cs typeface="Arial" panose="020B0604020202020204" pitchFamily="34" charset="0"/>
              </a:rPr>
              <a:t>.</a:t>
            </a:r>
          </a:p>
          <a:p>
            <a:pPr lvl="0" algn="just">
              <a:lnSpc>
                <a:spcPct val="200000"/>
              </a:lnSpc>
            </a:pP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biện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pháp</a:t>
            </a:r>
            <a:r>
              <a:rPr lang="en-US" sz="2400" dirty="0">
                <a:latin typeface="Arial" panose="020B0604020202020204" pitchFamily="34" charset="0"/>
                <a:cs typeface="Arial" panose="020B0604020202020204" pitchFamily="34" charset="0"/>
              </a:rPr>
              <a:t> can </a:t>
            </a:r>
            <a:r>
              <a:rPr lang="en-US" sz="2400" dirty="0" err="1">
                <a:latin typeface="Arial" panose="020B0604020202020204" pitchFamily="34" charset="0"/>
                <a:cs typeface="Arial" panose="020B0604020202020204" pitchFamily="34" charset="0"/>
              </a:rPr>
              <a:t>thiệp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đoạn</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0" lvl="0" indent="0" algn="just">
              <a:lnSpc>
                <a:spcPct val="200000"/>
              </a:lnSpc>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2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365125"/>
            <a:ext cx="8839200" cy="5905046"/>
          </a:xfrm>
        </p:spPr>
        <p:txBody>
          <a:bodyPr>
            <a:normAutofit/>
          </a:bodyPr>
          <a:lstStyle/>
          <a:p>
            <a:pPr marL="457200" indent="-457200">
              <a:lnSpc>
                <a:spcPct val="150000"/>
              </a:lnSpc>
              <a:buFont typeface="Wingdings" panose="05000000000000000000" pitchFamily="2" charset="2"/>
              <a:buChar char="v"/>
            </a:pPr>
            <a:r>
              <a:rPr lang="en-US" sz="3200" b="1" dirty="0" smtClean="0">
                <a:solidFill>
                  <a:srgbClr val="FF0000"/>
                </a:solidFill>
                <a:latin typeface="Arial" panose="020B0604020202020204" pitchFamily="34" charset="0"/>
                <a:cs typeface="Arial" panose="020B0604020202020204" pitchFamily="34" charset="0"/>
              </a:rPr>
              <a:t>KẾT LUẬN</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err="1" smtClean="0"/>
              <a:t>Đánh</a:t>
            </a:r>
            <a:r>
              <a:rPr lang="en-US" sz="2800" dirty="0" smtClean="0"/>
              <a:t> </a:t>
            </a:r>
            <a:r>
              <a:rPr lang="en-US" sz="2800" dirty="0" err="1"/>
              <a:t>giá</a:t>
            </a:r>
            <a:r>
              <a:rPr lang="en-US" sz="2800" dirty="0"/>
              <a:t> </a:t>
            </a:r>
            <a:r>
              <a:rPr lang="en-US" sz="2800" dirty="0" err="1"/>
              <a:t>là</a:t>
            </a:r>
            <a:r>
              <a:rPr lang="en-US" sz="2800" dirty="0"/>
              <a:t> </a:t>
            </a:r>
            <a:r>
              <a:rPr lang="en-US" sz="2800" dirty="0" err="1"/>
              <a:t>một</a:t>
            </a:r>
            <a:r>
              <a:rPr lang="en-US" sz="2800" dirty="0"/>
              <a:t> </a:t>
            </a:r>
            <a:r>
              <a:rPr lang="en-US" sz="2800" dirty="0" err="1"/>
              <a:t>phần</a:t>
            </a:r>
            <a:r>
              <a:rPr lang="en-US" sz="2800" dirty="0"/>
              <a:t> </a:t>
            </a:r>
            <a:r>
              <a:rPr lang="en-US" sz="2800" dirty="0" err="1"/>
              <a:t>không</a:t>
            </a:r>
            <a:r>
              <a:rPr lang="en-US" sz="2800" dirty="0"/>
              <a:t> </a:t>
            </a:r>
            <a:r>
              <a:rPr lang="en-US" sz="2800" dirty="0" err="1"/>
              <a:t>thể</a:t>
            </a:r>
            <a:r>
              <a:rPr lang="en-US" sz="2800" dirty="0"/>
              <a:t> </a:t>
            </a:r>
            <a:r>
              <a:rPr lang="en-US" sz="2800" dirty="0" err="1"/>
              <a:t>thiếu</a:t>
            </a:r>
            <a:r>
              <a:rPr lang="en-US" sz="2800" dirty="0"/>
              <a:t> </a:t>
            </a:r>
            <a:r>
              <a:rPr lang="en-US" sz="2800" dirty="0" err="1"/>
              <a:t>trong</a:t>
            </a:r>
            <a:r>
              <a:rPr lang="en-US" sz="2800" dirty="0"/>
              <a:t> </a:t>
            </a:r>
            <a:r>
              <a:rPr lang="en-US" sz="2800" dirty="0" err="1"/>
              <a:t>quá</a:t>
            </a:r>
            <a:r>
              <a:rPr lang="en-US" sz="2800" dirty="0"/>
              <a:t> </a:t>
            </a:r>
            <a:r>
              <a:rPr lang="en-US" sz="2800" dirty="0" err="1"/>
              <a:t>trình</a:t>
            </a:r>
            <a:r>
              <a:rPr lang="en-US" sz="2800" dirty="0"/>
              <a:t> </a:t>
            </a:r>
            <a:r>
              <a:rPr lang="en-US" sz="2800" dirty="0" err="1"/>
              <a:t>giáo</a:t>
            </a:r>
            <a:r>
              <a:rPr lang="en-US" sz="2800" dirty="0"/>
              <a:t> </a:t>
            </a:r>
            <a:r>
              <a:rPr lang="en-US" sz="2800" dirty="0" err="1"/>
              <a:t>dục</a:t>
            </a:r>
            <a:r>
              <a:rPr lang="en-US" sz="2800" dirty="0"/>
              <a:t>. </a:t>
            </a:r>
            <a:r>
              <a:rPr lang="en-US" sz="2800" dirty="0" err="1"/>
              <a:t>Đánh</a:t>
            </a:r>
            <a:r>
              <a:rPr lang="en-US" sz="2800" dirty="0"/>
              <a:t> </a:t>
            </a:r>
            <a:r>
              <a:rPr lang="en-US" sz="2800" dirty="0" err="1"/>
              <a:t>giá</a:t>
            </a:r>
            <a:r>
              <a:rPr lang="en-US" sz="2800" dirty="0"/>
              <a:t> </a:t>
            </a:r>
            <a:r>
              <a:rPr lang="en-US" sz="2800" dirty="0" err="1"/>
              <a:t>sự</a:t>
            </a:r>
            <a:r>
              <a:rPr lang="en-US" sz="2800" dirty="0"/>
              <a:t> </a:t>
            </a:r>
            <a:r>
              <a:rPr lang="en-US" sz="2800" dirty="0" err="1"/>
              <a:t>phát</a:t>
            </a:r>
            <a:r>
              <a:rPr lang="en-US" sz="2800" dirty="0"/>
              <a:t> </a:t>
            </a:r>
            <a:r>
              <a:rPr lang="en-US" sz="2800" dirty="0" err="1"/>
              <a:t>triển</a:t>
            </a:r>
            <a:r>
              <a:rPr lang="en-US" sz="2800" dirty="0"/>
              <a:t> </a:t>
            </a:r>
            <a:r>
              <a:rPr lang="en-US" sz="2800" dirty="0" err="1"/>
              <a:t>của</a:t>
            </a:r>
            <a:r>
              <a:rPr lang="en-US" sz="2800" dirty="0"/>
              <a:t> </a:t>
            </a:r>
            <a:r>
              <a:rPr lang="en-US" sz="2800" dirty="0" err="1"/>
              <a:t>trẻ</a:t>
            </a:r>
            <a:r>
              <a:rPr lang="en-US" sz="2800" dirty="0"/>
              <a:t> </a:t>
            </a:r>
            <a:r>
              <a:rPr lang="en-US" sz="2800" dirty="0" err="1"/>
              <a:t>trong</a:t>
            </a:r>
            <a:r>
              <a:rPr lang="en-US" sz="2800" dirty="0"/>
              <a:t> </a:t>
            </a:r>
            <a:r>
              <a:rPr lang="en-US" sz="2800" dirty="0" err="1"/>
              <a:t>chương</a:t>
            </a:r>
            <a:r>
              <a:rPr lang="en-US" sz="2800" dirty="0"/>
              <a:t> </a:t>
            </a:r>
            <a:r>
              <a:rPr lang="en-US" sz="2800" dirty="0" err="1"/>
              <a:t>trình</a:t>
            </a:r>
            <a:r>
              <a:rPr lang="en-US" sz="2800" dirty="0"/>
              <a:t> GDMN </a:t>
            </a:r>
            <a:r>
              <a:rPr lang="en-US" sz="2800" dirty="0" err="1"/>
              <a:t>nhằm</a:t>
            </a:r>
            <a:r>
              <a:rPr lang="en-US" sz="2800" dirty="0"/>
              <a:t> </a:t>
            </a:r>
            <a:r>
              <a:rPr lang="en-US" sz="2800" dirty="0" err="1"/>
              <a:t>xác</a:t>
            </a:r>
            <a:r>
              <a:rPr lang="en-US" sz="2800" dirty="0"/>
              <a:t> </a:t>
            </a:r>
            <a:r>
              <a:rPr lang="en-US" sz="2800" dirty="0" err="1"/>
              <a:t>định</a:t>
            </a:r>
            <a:r>
              <a:rPr lang="en-US" sz="2800" dirty="0"/>
              <a:t> </a:t>
            </a:r>
            <a:r>
              <a:rPr lang="en-US" sz="2800" dirty="0" err="1"/>
              <a:t>mức</a:t>
            </a:r>
            <a:r>
              <a:rPr lang="en-US" sz="2800" dirty="0"/>
              <a:t> </a:t>
            </a:r>
            <a:r>
              <a:rPr lang="en-US" sz="2800" dirty="0" err="1"/>
              <a:t>độ</a:t>
            </a:r>
            <a:r>
              <a:rPr lang="en-US" sz="2800" dirty="0"/>
              <a:t> </a:t>
            </a:r>
            <a:r>
              <a:rPr lang="en-US" sz="2800" dirty="0" err="1"/>
              <a:t>phát</a:t>
            </a:r>
            <a:r>
              <a:rPr lang="en-US" sz="2800" dirty="0"/>
              <a:t> </a:t>
            </a:r>
            <a:r>
              <a:rPr lang="en-US" sz="2800" dirty="0" err="1"/>
              <a:t>triển</a:t>
            </a:r>
            <a:r>
              <a:rPr lang="en-US" sz="2800" dirty="0"/>
              <a:t> </a:t>
            </a:r>
            <a:r>
              <a:rPr lang="en-US" sz="2800" dirty="0" err="1"/>
              <a:t>của</a:t>
            </a:r>
            <a:r>
              <a:rPr lang="en-US" sz="2800" dirty="0"/>
              <a:t> </a:t>
            </a:r>
            <a:r>
              <a:rPr lang="en-US" sz="2800" dirty="0" err="1"/>
              <a:t>trẻ</a:t>
            </a:r>
            <a:r>
              <a:rPr lang="en-US" sz="2800" dirty="0"/>
              <a:t> so </a:t>
            </a:r>
            <a:r>
              <a:rPr lang="en-US" sz="2800" dirty="0" err="1"/>
              <a:t>với</a:t>
            </a:r>
            <a:r>
              <a:rPr lang="en-US" sz="2800" dirty="0"/>
              <a:t> </a:t>
            </a:r>
            <a:r>
              <a:rPr lang="en-US" sz="2800" dirty="0" err="1"/>
              <a:t>mục</a:t>
            </a:r>
            <a:r>
              <a:rPr lang="en-US" sz="2800" dirty="0"/>
              <a:t> </a:t>
            </a:r>
            <a:r>
              <a:rPr lang="en-US" sz="2800" dirty="0" err="1"/>
              <a:t>tiêu</a:t>
            </a:r>
            <a:r>
              <a:rPr lang="en-US" sz="2800" dirty="0"/>
              <a:t> </a:t>
            </a:r>
            <a:r>
              <a:rPr lang="en-US" sz="2800" dirty="0" err="1"/>
              <a:t>của</a:t>
            </a:r>
            <a:r>
              <a:rPr lang="en-US" sz="2800" dirty="0"/>
              <a:t> </a:t>
            </a:r>
            <a:r>
              <a:rPr lang="en-US" sz="2800" dirty="0" err="1"/>
              <a:t>từng</a:t>
            </a:r>
            <a:r>
              <a:rPr lang="en-US" sz="2800" dirty="0"/>
              <a:t> </a:t>
            </a:r>
            <a:r>
              <a:rPr lang="en-US" sz="2800" dirty="0" err="1"/>
              <a:t>độ</a:t>
            </a:r>
            <a:r>
              <a:rPr lang="en-US" sz="2800" dirty="0"/>
              <a:t> </a:t>
            </a:r>
            <a:r>
              <a:rPr lang="en-US" sz="2800" dirty="0" err="1"/>
              <a:t>tuổi</a:t>
            </a:r>
            <a:r>
              <a:rPr lang="en-US" sz="2800" dirty="0"/>
              <a:t> </a:t>
            </a:r>
            <a:r>
              <a:rPr lang="en-US" sz="2800" dirty="0" err="1"/>
              <a:t>để</a:t>
            </a:r>
            <a:r>
              <a:rPr lang="en-US" sz="2800" dirty="0"/>
              <a:t> </a:t>
            </a:r>
            <a:r>
              <a:rPr lang="en-US" sz="2800" dirty="0" err="1"/>
              <a:t>có</a:t>
            </a:r>
            <a:r>
              <a:rPr lang="en-US" sz="2800" dirty="0"/>
              <a:t> </a:t>
            </a:r>
            <a:r>
              <a:rPr lang="en-US" sz="2800" dirty="0" err="1"/>
              <a:t>biện</a:t>
            </a:r>
            <a:r>
              <a:rPr lang="en-US" sz="2800" dirty="0"/>
              <a:t> </a:t>
            </a:r>
            <a:r>
              <a:rPr lang="en-US" sz="2800" dirty="0" err="1"/>
              <a:t>pháp</a:t>
            </a:r>
            <a:r>
              <a:rPr lang="en-US" sz="2800" dirty="0"/>
              <a:t> </a:t>
            </a:r>
            <a:r>
              <a:rPr lang="en-US" sz="2800" dirty="0" err="1"/>
              <a:t>chăm</a:t>
            </a:r>
            <a:r>
              <a:rPr lang="en-US" sz="2800" dirty="0"/>
              <a:t> </a:t>
            </a:r>
            <a:r>
              <a:rPr lang="en-US" sz="2800" dirty="0" err="1"/>
              <a:t>sóc</a:t>
            </a:r>
            <a:r>
              <a:rPr lang="en-US" sz="2800" dirty="0"/>
              <a:t> </a:t>
            </a:r>
            <a:r>
              <a:rPr lang="en-US" sz="2800" dirty="0" err="1"/>
              <a:t>giáo</a:t>
            </a:r>
            <a:r>
              <a:rPr lang="en-US" sz="2800" dirty="0"/>
              <a:t> </a:t>
            </a:r>
            <a:r>
              <a:rPr lang="en-US" sz="2800" dirty="0" err="1"/>
              <a:t>dục</a:t>
            </a:r>
            <a:r>
              <a:rPr lang="en-US" sz="2800" dirty="0"/>
              <a:t> </a:t>
            </a:r>
            <a:r>
              <a:rPr lang="en-US" sz="2800" dirty="0" err="1"/>
              <a:t>trẻ</a:t>
            </a:r>
            <a:r>
              <a:rPr lang="en-US" sz="2800" dirty="0"/>
              <a:t> </a:t>
            </a:r>
            <a:r>
              <a:rPr lang="en-US" sz="2800" dirty="0" err="1"/>
              <a:t>thích</a:t>
            </a:r>
            <a:r>
              <a:rPr lang="en-US" sz="2800" dirty="0"/>
              <a:t> </a:t>
            </a:r>
            <a:r>
              <a:rPr lang="en-US" sz="2800" dirty="0" err="1"/>
              <a:t>hợp</a:t>
            </a:r>
            <a:r>
              <a:rPr lang="en-US" sz="2800" dirty="0"/>
              <a:t> </a:t>
            </a:r>
            <a:r>
              <a:rPr lang="en-US" sz="2800" dirty="0" err="1"/>
              <a:t>giúp</a:t>
            </a:r>
            <a:r>
              <a:rPr lang="en-US" sz="2800" dirty="0"/>
              <a:t> </a:t>
            </a:r>
            <a:r>
              <a:rPr lang="en-US" sz="2800" dirty="0" err="1"/>
              <a:t>trẻ</a:t>
            </a:r>
            <a:r>
              <a:rPr lang="en-US" sz="2800" dirty="0"/>
              <a:t> </a:t>
            </a:r>
            <a:r>
              <a:rPr lang="en-US" sz="2800" dirty="0" err="1"/>
              <a:t>tiến</a:t>
            </a:r>
            <a:r>
              <a:rPr lang="en-US" sz="2800" dirty="0"/>
              <a:t> </a:t>
            </a:r>
            <a:r>
              <a:rPr lang="en-US" sz="2800" dirty="0" err="1"/>
              <a:t>bộ</a:t>
            </a:r>
            <a:r>
              <a:rPr lang="en-US" sz="2800" dirty="0"/>
              <a:t>./.</a:t>
            </a:r>
            <a:br>
              <a:rPr lang="en-US" sz="2800" dirty="0"/>
            </a:br>
            <a:r>
              <a:rPr lang="en-US" sz="2800" dirty="0"/>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2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383228A-E321-4CD7-8E48-C4B6E3052A19}"/>
              </a:ext>
            </a:extLst>
          </p:cNvPr>
          <p:cNvSpPr>
            <a:spLocks noGrp="1"/>
          </p:cNvSpPr>
          <p:nvPr>
            <p:ph idx="1"/>
          </p:nvPr>
        </p:nvSpPr>
        <p:spPr>
          <a:xfrm>
            <a:off x="2743200" y="685800"/>
            <a:ext cx="70104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40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	</a:t>
            </a:r>
            <a:r>
              <a:rPr lang="en-US" sz="4000" b="1" dirty="0" err="1">
                <a:ln w="11430"/>
                <a:solidFill>
                  <a:srgbClr val="0033CC"/>
                </a:solidFill>
                <a:effectLst>
                  <a:outerShdw blurRad="50800" dist="39000" dir="5460000" algn="tl">
                    <a:srgbClr val="000000">
                      <a:alpha val="38000"/>
                    </a:srgbClr>
                  </a:outerShdw>
                </a:effectLst>
                <a:latin typeface="Arial" pitchFamily="34" charset="0"/>
                <a:cs typeface="Arial" pitchFamily="34" charset="0"/>
              </a:rPr>
              <a:t>T</a:t>
            </a:r>
            <a:r>
              <a:rPr lang="en-US" sz="4800" b="1" dirty="0" err="1">
                <a:ln w="11430"/>
                <a:solidFill>
                  <a:srgbClr val="0033CC"/>
                </a:solidFill>
                <a:effectLst>
                  <a:outerShdw blurRad="50800" dist="39000" dir="5460000" algn="tl">
                    <a:srgbClr val="000000">
                      <a:alpha val="38000"/>
                    </a:srgbClr>
                  </a:outerShdw>
                </a:effectLst>
                <a:latin typeface="Arial" pitchFamily="34" charset="0"/>
                <a:cs typeface="Arial" pitchFamily="34" charset="0"/>
              </a:rPr>
              <a:t>rân</a:t>
            </a:r>
            <a:r>
              <a:rPr lang="en-US"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 </a:t>
            </a:r>
            <a:r>
              <a:rPr lang="en-US" sz="4800" b="1" dirty="0" err="1">
                <a:ln w="11430"/>
                <a:solidFill>
                  <a:srgbClr val="0033CC"/>
                </a:solidFill>
                <a:effectLst>
                  <a:outerShdw blurRad="50800" dist="39000" dir="5460000" algn="tl">
                    <a:srgbClr val="000000">
                      <a:alpha val="38000"/>
                    </a:srgbClr>
                  </a:outerShdw>
                </a:effectLst>
                <a:latin typeface="Arial" pitchFamily="34" charset="0"/>
                <a:cs typeface="Arial" pitchFamily="34" charset="0"/>
              </a:rPr>
              <a:t>trọng</a:t>
            </a:r>
            <a:r>
              <a:rPr lang="en-US"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 </a:t>
            </a:r>
            <a:r>
              <a:rPr lang="en-US" sz="4800" b="1" dirty="0" err="1">
                <a:ln w="11430"/>
                <a:solidFill>
                  <a:srgbClr val="0033CC"/>
                </a:solidFill>
                <a:effectLst>
                  <a:outerShdw blurRad="50800" dist="39000" dir="5460000" algn="tl">
                    <a:srgbClr val="000000">
                      <a:alpha val="38000"/>
                    </a:srgbClr>
                  </a:outerShdw>
                </a:effectLst>
                <a:latin typeface="Arial" pitchFamily="34" charset="0"/>
                <a:cs typeface="Arial" pitchFamily="34" charset="0"/>
              </a:rPr>
              <a:t>cám</a:t>
            </a:r>
            <a:r>
              <a:rPr lang="en-US"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 </a:t>
            </a:r>
            <a:r>
              <a:rPr lang="vi-VN"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ơ</a:t>
            </a:r>
            <a:r>
              <a:rPr lang="en-US" sz="48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n!</a:t>
            </a:r>
          </a:p>
        </p:txBody>
      </p:sp>
    </p:spTree>
    <p:extLst>
      <p:ext uri="{BB962C8B-B14F-4D97-AF65-F5344CB8AC3E}">
        <p14:creationId xmlns:p14="http://schemas.microsoft.com/office/powerpoint/2010/main" val="24363127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xmlns=""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xmlns="" id="{B9BD27BC-F625-4031-A967-FB1D6BE289FD}"/>
              </a:ext>
            </a:extLst>
          </p:cNvPr>
          <p:cNvGraphicFramePr>
            <a:graphicFrameLocks noGrp="1"/>
          </p:cNvGraphicFramePr>
          <p:nvPr>
            <p:ph idx="1"/>
            <p:extLst>
              <p:ext uri="{D42A27DB-BD31-4B8C-83A1-F6EECF244321}">
                <p14:modId xmlns:p14="http://schemas.microsoft.com/office/powerpoint/2010/main" val="3030177415"/>
              </p:ext>
            </p:extLst>
          </p:nvPr>
        </p:nvGraphicFramePr>
        <p:xfrm>
          <a:off x="838200" y="762000"/>
          <a:ext cx="10439400" cy="54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4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50311"/>
            <a:ext cx="11635169" cy="825049"/>
          </a:xfrm>
        </p:spPr>
        <p:txBody>
          <a:bodyPr>
            <a:noAutofit/>
          </a:bodyPr>
          <a:lstStyle/>
          <a:p>
            <a:pPr lvl="0"/>
            <a:r>
              <a:rPr lang="en-US" sz="2800" b="1" dirty="0">
                <a:latin typeface="Arial" panose="020B0604020202020204" pitchFamily="34" charset="0"/>
                <a:cs typeface="Arial" panose="020B0604020202020204" pitchFamily="34" charset="0"/>
              </a:rPr>
              <a:t>III. </a:t>
            </a:r>
            <a:r>
              <a:rPr lang="en-US" sz="2800" b="1" dirty="0" err="1">
                <a:latin typeface="Arial" panose="020B0604020202020204" pitchFamily="34" charset="0"/>
                <a:cs typeface="Arial" panose="020B0604020202020204" pitchFamily="34" charset="0"/>
              </a:rPr>
              <a:t>Các</a:t>
            </a:r>
            <a:r>
              <a:rPr lang="nb-NO" sz="2800" b="1" dirty="0">
                <a:latin typeface="Arial" panose="020B0604020202020204" pitchFamily="34" charset="0"/>
                <a:cs typeface="Arial" panose="020B0604020202020204" pitchFamily="34" charset="0"/>
              </a:rPr>
              <a:t> yêu cầu theo tiêu chí đánh giá sự phát triển trẻ trong kê hoạch xây dựng trường MNLTLTT giai đoạn 2021-2025</a:t>
            </a:r>
            <a:endParaRPr lang="en-US" sz="2800" b="1"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5881559"/>
              </p:ext>
            </p:extLst>
          </p:nvPr>
        </p:nvGraphicFramePr>
        <p:xfrm>
          <a:off x="295275" y="989556"/>
          <a:ext cx="11635169" cy="5868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206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53BB5D57-6178-4F62-B472-0312F6D95A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C61BD32-7542-4D52-BA5A-3ADE869BF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xmlns="" id="{9ABED980-18B1-4B94-B7A5-1254260B9B66}"/>
              </a:ext>
            </a:extLst>
          </p:cNvPr>
          <p:cNvGraphicFramePr>
            <a:graphicFrameLocks noGrp="1"/>
          </p:cNvGraphicFramePr>
          <p:nvPr>
            <p:ph idx="1"/>
            <p:extLst>
              <p:ext uri="{D42A27DB-BD31-4B8C-83A1-F6EECF244321}">
                <p14:modId xmlns:p14="http://schemas.microsoft.com/office/powerpoint/2010/main" val="4062186978"/>
              </p:ext>
            </p:extLst>
          </p:nvPr>
        </p:nvGraphicFramePr>
        <p:xfrm>
          <a:off x="304800" y="664028"/>
          <a:ext cx="11424557" cy="6041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2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D3CDB30C-1F82-41E6-A067-831D6E891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2DDA86DD-F997-4F66-A87C-5B58AB6D19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D241B827-437E-40A3-A732-669230D6A5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01DC679-2BA4-4843-8A56-6EA42513F90A}"/>
              </a:ext>
            </a:extLst>
          </p:cNvPr>
          <p:cNvSpPr>
            <a:spLocks noGrp="1"/>
          </p:cNvSpPr>
          <p:nvPr>
            <p:ph type="title"/>
          </p:nvPr>
        </p:nvSpPr>
        <p:spPr>
          <a:xfrm>
            <a:off x="-155" y="1"/>
            <a:ext cx="7251552" cy="891540"/>
          </a:xfrm>
        </p:spPr>
        <p:txBody>
          <a:bodyPr>
            <a:normAutofit/>
          </a:bodyPr>
          <a:lstStyle/>
          <a:p>
            <a:pPr algn="ct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V.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Mục</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đích</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hình</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thức</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b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b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Nhà</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mẫu</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giáo</a:t>
            </a:r>
            <a:r>
              <a:rPr lang="en-US" sz="24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solidFill>
                <a:srgbClr val="0000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7F3312BA-0A2F-4D6E-A5AB-C919EE05D33C}"/>
              </a:ext>
            </a:extLst>
          </p:cNvPr>
          <p:cNvSpPr>
            <a:spLocks noGrp="1"/>
          </p:cNvSpPr>
          <p:nvPr>
            <p:ph idx="1"/>
          </p:nvPr>
        </p:nvSpPr>
        <p:spPr>
          <a:xfrm>
            <a:off x="908522" y="1129257"/>
            <a:ext cx="10989566" cy="4052343"/>
          </a:xfrm>
          <a:solidFill>
            <a:schemeClr val="bg1"/>
          </a:solidFill>
        </p:spPr>
        <p:txBody>
          <a:bodyPr>
            <a:noAutofit/>
          </a:bodyPr>
          <a:lstStyle/>
          <a:p>
            <a:pPr marL="0" marR="0" lvl="0" indent="0" algn="just">
              <a:lnSpc>
                <a:spcPct val="100000"/>
              </a:lnSpc>
              <a:spcBef>
                <a:spcPts val="0"/>
              </a:spcBef>
              <a:spcAft>
                <a:spcPts val="0"/>
              </a:spcAft>
              <a:buClr>
                <a:srgbClr val="333333"/>
              </a:buClr>
              <a:buNone/>
            </a:pPr>
            <a:r>
              <a:rPr lang="en-US" sz="22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1. </a:t>
            </a:r>
            <a:r>
              <a:rPr lang="en-US" sz="2200" b="1" dirty="0" err="1"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Đánh</a:t>
            </a:r>
            <a:r>
              <a:rPr lang="en-US" sz="22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giá</a:t>
            </a:r>
            <a:r>
              <a:rPr lang="en-US"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trẻ</a:t>
            </a:r>
            <a:r>
              <a:rPr lang="en-US"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trong</a:t>
            </a:r>
            <a:r>
              <a:rPr lang="en-US"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các</a:t>
            </a:r>
            <a:r>
              <a:rPr lang="en-US"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hoạt</a:t>
            </a:r>
            <a:r>
              <a:rPr lang="en-US"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hằng</a:t>
            </a:r>
            <a:r>
              <a:rPr lang="en-US" sz="2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2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ngày</a:t>
            </a:r>
            <a:endParaRPr lang="en-US" sz="22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0000"/>
              </a:lnSpc>
              <a:spcBef>
                <a:spcPts val="0"/>
              </a:spcBef>
              <a:spcAft>
                <a:spcPts val="0"/>
              </a:spcAft>
              <a:buFont typeface="+mj-lt"/>
              <a:buAutoNum type="alphaLcParenR"/>
            </a:pPr>
            <a:r>
              <a:rPr lang="af-ZA" sz="2200" b="1" i="1" dirty="0">
                <a:effectLst/>
                <a:latin typeface="Arial" panose="020B0604020202020204" pitchFamily="34" charset="0"/>
                <a:ea typeface="Times New Roman" panose="02020603050405020304" pitchFamily="18" charset="0"/>
                <a:cs typeface="Arial" panose="020B0604020202020204" pitchFamily="34" charset="0"/>
              </a:rPr>
              <a:t>Mục </a:t>
            </a:r>
            <a:r>
              <a:rPr lang="af-ZA" sz="2200" b="1" i="1" dirty="0" smtClean="0">
                <a:effectLst/>
                <a:latin typeface="Arial" panose="020B0604020202020204" pitchFamily="34" charset="0"/>
                <a:ea typeface="Times New Roman" panose="02020603050405020304" pitchFamily="18" charset="0"/>
                <a:cs typeface="Arial" panose="020B0604020202020204" pitchFamily="34" charset="0"/>
              </a:rPr>
              <a:t>đích</a:t>
            </a:r>
            <a:r>
              <a:rPr lang="en-US" sz="2200" dirty="0" smtClean="0">
                <a:latin typeface="Arial" panose="020B0604020202020204" pitchFamily="34" charset="0"/>
                <a:ea typeface="Times New Roman" panose="02020603050405020304" pitchFamily="18" charset="0"/>
                <a:cs typeface="Arial" panose="020B0604020202020204" pitchFamily="34" charset="0"/>
              </a:rPr>
              <a:t>:</a:t>
            </a:r>
            <a:r>
              <a:rPr lang="af-ZA" sz="2200" b="1" i="1" dirty="0" smtClean="0">
                <a:effectLst/>
                <a:latin typeface="Arial" panose="020B0604020202020204" pitchFamily="34" charset="0"/>
                <a:ea typeface="SimSun" panose="02010600030101010101" pitchFamily="2" charset="-122"/>
                <a:cs typeface="Arial" panose="020B0604020202020204" pitchFamily="34" charset="0"/>
              </a:rPr>
              <a:t> </a:t>
            </a:r>
            <a:r>
              <a:rPr lang="pt-BR" sz="2200" dirty="0">
                <a:effectLst/>
                <a:latin typeface="Arial" panose="020B0604020202020204" pitchFamily="34" charset="0"/>
                <a:ea typeface="Arrus-Black Regular"/>
                <a:cs typeface="Arial" panose="020B0604020202020204" pitchFamily="34" charset="0"/>
              </a:rPr>
              <a:t>Đánh giá nhằm kịp thời điều chỉnh kế hoạch hoạt động chăm sóc, giáo dục trẻ hàng ngày</a:t>
            </a:r>
            <a:r>
              <a:rPr lang="pt-BR" sz="2200" dirty="0" smtClean="0">
                <a:effectLst/>
                <a:latin typeface="Arial" panose="020B0604020202020204" pitchFamily="34" charset="0"/>
                <a:ea typeface="Arrus-Black Regular"/>
                <a:cs typeface="Arial" panose="020B0604020202020204" pitchFamily="34" charset="0"/>
              </a:rPr>
              <a:t>.</a:t>
            </a:r>
          </a:p>
          <a:p>
            <a:pPr marL="0" marR="0" indent="276225" algn="just">
              <a:lnSpc>
                <a:spcPct val="100000"/>
              </a:lnSpc>
              <a:spcBef>
                <a:spcPts val="0"/>
              </a:spcBef>
              <a:spcAft>
                <a:spcPts val="0"/>
              </a:spcAft>
            </a:pPr>
            <a:r>
              <a:rPr lang="af-ZA" sz="2200" dirty="0" smtClean="0">
                <a:effectLst/>
                <a:latin typeface="Arial" panose="020B0604020202020204" pitchFamily="34" charset="0"/>
                <a:ea typeface="SimSun" panose="02010600030101010101" pitchFamily="2" charset="-122"/>
                <a:cs typeface="Arial" panose="020B0604020202020204" pitchFamily="34" charset="0"/>
              </a:rPr>
              <a:t>Việc </a:t>
            </a:r>
            <a:r>
              <a:rPr lang="af-ZA" sz="2200" dirty="0">
                <a:effectLst/>
                <a:latin typeface="Arial" panose="020B0604020202020204" pitchFamily="34" charset="0"/>
                <a:ea typeface="SimSun" panose="02010600030101010101" pitchFamily="2" charset="-122"/>
                <a:cs typeface="Arial" panose="020B0604020202020204" pitchFamily="34" charset="0"/>
              </a:rPr>
              <a:t>điều chỉnh kế hoạch giáo dục thường bao gồm các nội dung sau: </a:t>
            </a:r>
            <a:endParaRPr lang="en-US" sz="2200" dirty="0">
              <a:effectLst/>
              <a:latin typeface="Arial" panose="020B0604020202020204" pitchFamily="34" charset="0"/>
              <a:ea typeface="SimSun" panose="02010600030101010101" pitchFamily="2" charset="-122"/>
              <a:cs typeface="Arial" panose="020B0604020202020204" pitchFamily="34" charset="0"/>
            </a:endParaRPr>
          </a:p>
          <a:p>
            <a:pPr marL="342900" marR="0" lvl="0" indent="-342900" algn="just">
              <a:lnSpc>
                <a:spcPct val="100000"/>
              </a:lnSpc>
              <a:spcBef>
                <a:spcPts val="0"/>
              </a:spcBef>
              <a:spcAft>
                <a:spcPts val="0"/>
              </a:spcAft>
              <a:buFont typeface="Times New Roman" panose="02020603050405020304" pitchFamily="18" charset="0"/>
              <a:buChar char="-"/>
            </a:pPr>
            <a:r>
              <a:rPr lang="af-ZA" sz="2200" dirty="0">
                <a:effectLst/>
                <a:latin typeface="Arial" panose="020B0604020202020204" pitchFamily="34" charset="0"/>
                <a:ea typeface="Times New Roman" panose="02020603050405020304" pitchFamily="18" charset="0"/>
                <a:cs typeface="Arial" panose="020B0604020202020204" pitchFamily="34" charset="0"/>
              </a:rPr>
              <a:t>Điều chỉnh mục tiêu giáo </a:t>
            </a:r>
            <a:r>
              <a:rPr lang="af-ZA" sz="2200" dirty="0" smtClean="0">
                <a:effectLst/>
                <a:latin typeface="Arial" panose="020B0604020202020204" pitchFamily="34" charset="0"/>
                <a:ea typeface="Times New Roman" panose="02020603050405020304" pitchFamily="18" charset="0"/>
                <a:cs typeface="Arial" panose="020B0604020202020204" pitchFamily="34" charset="0"/>
              </a:rPr>
              <a:t>dục</a:t>
            </a:r>
          </a:p>
          <a:p>
            <a:pPr marL="342900" marR="0" lvl="0" indent="-342900" algn="just">
              <a:lnSpc>
                <a:spcPct val="100000"/>
              </a:lnSpc>
              <a:spcBef>
                <a:spcPts val="0"/>
              </a:spcBef>
              <a:spcAft>
                <a:spcPts val="0"/>
              </a:spcAft>
              <a:buFont typeface="Times New Roman" panose="02020603050405020304" pitchFamily="18" charset="0"/>
              <a:buChar char="-"/>
            </a:pPr>
            <a:r>
              <a:rPr lang="af-ZA" sz="2200" dirty="0" smtClean="0">
                <a:effectLst/>
                <a:latin typeface="Arial" panose="020B0604020202020204" pitchFamily="34" charset="0"/>
                <a:ea typeface="Times New Roman" panose="02020603050405020304" pitchFamily="18" charset="0"/>
                <a:cs typeface="Arial" panose="020B0604020202020204" pitchFamily="34" charset="0"/>
              </a:rPr>
              <a:t>Điều </a:t>
            </a:r>
            <a:r>
              <a:rPr lang="af-ZA" sz="2200" dirty="0">
                <a:effectLst/>
                <a:latin typeface="Arial" panose="020B0604020202020204" pitchFamily="34" charset="0"/>
                <a:ea typeface="Times New Roman" panose="02020603050405020304" pitchFamily="18" charset="0"/>
                <a:cs typeface="Arial" panose="020B0604020202020204" pitchFamily="34" charset="0"/>
              </a:rPr>
              <a:t>chỉnh, mở rộng, phát triển nội dung của chủ đề/tháng.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0000"/>
              </a:lnSpc>
              <a:spcBef>
                <a:spcPts val="0"/>
              </a:spcBef>
              <a:spcAft>
                <a:spcPts val="0"/>
              </a:spcAft>
              <a:buFont typeface="Times New Roman" panose="02020603050405020304" pitchFamily="18" charset="0"/>
              <a:buChar char="-"/>
            </a:pPr>
            <a:r>
              <a:rPr lang="af-ZA" sz="2200" dirty="0">
                <a:effectLst/>
                <a:latin typeface="Arial" panose="020B0604020202020204" pitchFamily="34" charset="0"/>
                <a:ea typeface="Times New Roman" panose="02020603050405020304" pitchFamily="18" charset="0"/>
                <a:cs typeface="Arial" panose="020B0604020202020204" pitchFamily="34" charset="0"/>
              </a:rPr>
              <a:t>Điều chỉnh phương pháp, biện pháp giảng dạy, giáo dục trẻ.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0000"/>
              </a:lnSpc>
              <a:spcBef>
                <a:spcPts val="0"/>
              </a:spcBef>
              <a:spcAft>
                <a:spcPts val="0"/>
              </a:spcAft>
              <a:buFont typeface="Times New Roman" panose="02020603050405020304" pitchFamily="18" charset="0"/>
              <a:buChar char="-"/>
            </a:pPr>
            <a:r>
              <a:rPr lang="af-ZA" sz="2200" dirty="0">
                <a:effectLst/>
                <a:latin typeface="Arial" panose="020B0604020202020204" pitchFamily="34" charset="0"/>
                <a:ea typeface="Times New Roman" panose="02020603050405020304" pitchFamily="18" charset="0"/>
                <a:cs typeface="Arial" panose="020B0604020202020204" pitchFamily="34" charset="0"/>
              </a:rPr>
              <a:t>Điều chỉnh hình thức tổ chức hoạt động giáo dục trẻ phù hợp với lứa tuổi, với đặc điểm phát triển tâm sinh lí của trẻ và điều kiện thực tế.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0000"/>
              </a:lnSpc>
              <a:spcBef>
                <a:spcPts val="0"/>
              </a:spcBef>
              <a:spcAft>
                <a:spcPts val="0"/>
              </a:spcAft>
              <a:buFont typeface="Times New Roman" panose="02020603050405020304" pitchFamily="18" charset="0"/>
              <a:buChar char="-"/>
            </a:pPr>
            <a:r>
              <a:rPr lang="af-ZA" sz="2200" dirty="0">
                <a:effectLst/>
                <a:latin typeface="Arial" panose="020B0604020202020204" pitchFamily="34" charset="0"/>
                <a:ea typeface="Times New Roman" panose="02020603050405020304" pitchFamily="18" charset="0"/>
                <a:cs typeface="Arial" panose="020B0604020202020204" pitchFamily="34" charset="0"/>
              </a:rPr>
              <a:t>Điều chỉnh môi trường giáo </a:t>
            </a:r>
            <a:r>
              <a:rPr lang="af-ZA" sz="2200" dirty="0" smtClean="0">
                <a:effectLst/>
                <a:latin typeface="Arial" panose="020B0604020202020204" pitchFamily="34" charset="0"/>
                <a:ea typeface="Times New Roman" panose="02020603050405020304" pitchFamily="18" charset="0"/>
                <a:cs typeface="Arial" panose="020B0604020202020204" pitchFamily="34" charset="0"/>
              </a:rPr>
              <a:t>dục.</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0000"/>
              </a:lnSpc>
              <a:spcBef>
                <a:spcPts val="0"/>
              </a:spcBef>
              <a:spcAft>
                <a:spcPts val="0"/>
              </a:spcAft>
              <a:buFont typeface="Times New Roman" panose="02020603050405020304" pitchFamily="18" charset="0"/>
              <a:buChar char="-"/>
            </a:pPr>
            <a:r>
              <a:rPr lang="af-ZA" sz="2200" dirty="0">
                <a:effectLst/>
                <a:latin typeface="Arial" panose="020B0604020202020204" pitchFamily="34" charset="0"/>
                <a:ea typeface="Times New Roman" panose="02020603050405020304" pitchFamily="18" charset="0"/>
                <a:cs typeface="Arial" panose="020B0604020202020204" pitchFamily="34" charset="0"/>
              </a:rPr>
              <a:t>Đề xuất công tác phối hợp với cha mẹ/người chăm sóc trong giáo dục </a:t>
            </a:r>
            <a:r>
              <a:rPr lang="af-ZA" sz="2200" dirty="0" smtClean="0">
                <a:effectLst/>
                <a:latin typeface="Arial" panose="020B0604020202020204" pitchFamily="34" charset="0"/>
                <a:ea typeface="Times New Roman" panose="02020603050405020304" pitchFamily="18" charset="0"/>
                <a:cs typeface="Arial" panose="020B0604020202020204" pitchFamily="34" charset="0"/>
              </a:rPr>
              <a:t>trẻ.</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754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xmlns="" id="{D3CDB30C-1F82-41E6-A067-831D6E891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xmlns="" id="{2DDA86DD-F997-4F66-A87C-5B58AB6D19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xmlns="" id="{D241B827-437E-40A3-A732-669230D6A5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7F3312BA-0A2F-4D6E-A5AB-C919EE05D33C}"/>
              </a:ext>
            </a:extLst>
          </p:cNvPr>
          <p:cNvSpPr>
            <a:spLocks noGrp="1"/>
          </p:cNvSpPr>
          <p:nvPr>
            <p:ph idx="1"/>
          </p:nvPr>
        </p:nvSpPr>
        <p:spPr>
          <a:xfrm>
            <a:off x="855906" y="569663"/>
            <a:ext cx="10989566" cy="5714864"/>
          </a:xfrm>
          <a:solidFill>
            <a:schemeClr val="bg1"/>
          </a:solidFill>
        </p:spPr>
        <p:txBody>
          <a:bodyPr>
            <a:noAutofit/>
          </a:bodyPr>
          <a:lstStyle/>
          <a:p>
            <a:pPr marL="0" marR="0" lvl="0" indent="0">
              <a:lnSpc>
                <a:spcPct val="150000"/>
              </a:lnSpc>
              <a:spcBef>
                <a:spcPts val="0"/>
              </a:spcBef>
              <a:spcAft>
                <a:spcPts val="0"/>
              </a:spcAft>
              <a:buClr>
                <a:srgbClr val="333333"/>
              </a:buClr>
              <a:buNone/>
            </a:pPr>
            <a:r>
              <a:rPr lang="en-US" sz="24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1. </a:t>
            </a:r>
            <a:r>
              <a:rPr lang="en-US" sz="2400" b="1" dirty="0" err="1"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trẻ</a:t>
            </a:r>
            <a:r>
              <a:rPr lang="en-US" sz="2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trong</a:t>
            </a:r>
            <a:r>
              <a:rPr lang="en-US" sz="2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hoạt</a:t>
            </a:r>
            <a:r>
              <a:rPr lang="en-US" sz="2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hằng</a:t>
            </a:r>
            <a:r>
              <a:rPr lang="en-US" sz="24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rPr>
              <a:t>ngày</a:t>
            </a:r>
            <a:endParaRPr lang="en-US" sz="2400" b="1" dirty="0" smtClean="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buNone/>
            </a:pPr>
            <a:r>
              <a:rPr lang="en-US" sz="2400" b="1" i="1" dirty="0" smtClean="0">
                <a:effectLst/>
                <a:latin typeface="Arial" panose="020B0604020202020204" pitchFamily="34" charset="0"/>
                <a:ea typeface="Times New Roman" panose="02020603050405020304" pitchFamily="18" charset="0"/>
                <a:cs typeface="Arial" panose="020B0604020202020204" pitchFamily="34" charset="0"/>
              </a:rPr>
              <a:t>b</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nội</a:t>
            </a:r>
            <a:r>
              <a:rPr lang="en-US" sz="2400" b="1" i="1" dirty="0">
                <a:effectLst/>
                <a:latin typeface="Arial" panose="020B0604020202020204" pitchFamily="34" charset="0"/>
                <a:ea typeface="Times New Roman" panose="02020603050405020304" pitchFamily="18" charset="0"/>
                <a:cs typeface="Arial" panose="020B0604020202020204" pitchFamily="34" charset="0"/>
              </a:rPr>
              <a:t> dung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cần</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đánh</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giá</a:t>
            </a:r>
            <a:r>
              <a:rPr lang="en-US" sz="2400" dirty="0">
                <a:effectLst/>
                <a:latin typeface="Arial" panose="020B0604020202020204" pitchFamily="34" charset="0"/>
                <a:ea typeface="Times New Roman" panose="02020603050405020304" pitchFamily="18" charset="0"/>
                <a:cs typeface="Arial" panose="020B0604020202020204" pitchFamily="34" charset="0"/>
              </a:rPr>
              <a:t/>
            </a:r>
            <a:br>
              <a:rPr lang="en-US" sz="2400" dirty="0">
                <a:effectLst/>
                <a:latin typeface="Arial" panose="020B0604020202020204" pitchFamily="34" charset="0"/>
                <a:ea typeface="Times New Roman" panose="02020603050405020304" pitchFamily="18" charset="0"/>
                <a:cs typeface="Arial" panose="020B0604020202020204" pitchFamily="34" charset="0"/>
              </a:rPr>
            </a:b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biểu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về</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tình</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trạng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sức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khỏe</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trẻ</a:t>
            </a:r>
            <a:r>
              <a:rPr lang="en-US" sz="2400" dirty="0">
                <a:effectLst/>
                <a:latin typeface="Arial" panose="020B0604020202020204" pitchFamily="34" charset="0"/>
                <a:ea typeface="Times New Roman" panose="02020603050405020304" pitchFamily="18" charset="0"/>
                <a:cs typeface="Arial" panose="020B0604020202020204" pitchFamily="34" charset="0"/>
              </a:rPr>
              <a:t>.</a:t>
            </a:r>
            <a:r>
              <a:rPr lang="en-US" sz="2400" dirty="0">
                <a:effectLst/>
                <a:latin typeface="Arial" panose="020B0604020202020204" pitchFamily="34" charset="0"/>
                <a:ea typeface="SimSun" panose="02010600030101010101" pitchFamily="2" charset="-122"/>
                <a:cs typeface="Arial" panose="020B0604020202020204" pitchFamily="34" charset="0"/>
              </a:rPr>
              <a:t/>
            </a:r>
            <a:br>
              <a:rPr lang="en-US" sz="2400" dirty="0">
                <a:effectLst/>
                <a:latin typeface="Arial" panose="020B0604020202020204" pitchFamily="34" charset="0"/>
                <a:ea typeface="SimSun" panose="02010600030101010101" pitchFamily="2" charset="-122"/>
                <a:cs typeface="Arial" panose="020B0604020202020204" pitchFamily="34" charset="0"/>
              </a:rPr>
            </a:b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Cảm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xúc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thái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hành</a:t>
            </a:r>
            <a:r>
              <a:rPr lang="en-US" sz="2400" dirty="0">
                <a:effectLst/>
                <a:latin typeface="Arial" panose="020B0604020202020204" pitchFamily="34" charset="0"/>
                <a:ea typeface="Times New Roman" panose="02020603050405020304" pitchFamily="18" charset="0"/>
                <a:cs typeface="Arial" panose="020B0604020202020204" pitchFamily="34" charset="0"/>
              </a:rPr>
              <a:t> vi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trẻ</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400" dirty="0">
                <a:effectLst/>
                <a:latin typeface="Arial" panose="020B0604020202020204" pitchFamily="34" charset="0"/>
                <a:ea typeface="Times New Roman" panose="02020603050405020304" pitchFamily="18" charset="0"/>
                <a:cs typeface="Arial" panose="020B0604020202020204" pitchFamily="34" charset="0"/>
              </a:rPr>
              <a:t>.</a:t>
            </a:r>
            <a:r>
              <a:rPr lang="en-US" sz="2400" dirty="0">
                <a:effectLst/>
                <a:latin typeface="Arial" panose="020B0604020202020204" pitchFamily="34" charset="0"/>
                <a:ea typeface="SimSun" panose="02010600030101010101" pitchFamily="2" charset="-122"/>
                <a:cs typeface="Arial" panose="020B0604020202020204" pitchFamily="34" charset="0"/>
              </a:rPr>
              <a:t/>
            </a:r>
            <a:br>
              <a:rPr lang="en-US" sz="2400" dirty="0">
                <a:effectLst/>
                <a:latin typeface="Arial" panose="020B0604020202020204" pitchFamily="34" charset="0"/>
                <a:ea typeface="SimSun" panose="02010600030101010101" pitchFamily="2" charset="-122"/>
                <a:cs typeface="Arial" panose="020B0604020202020204" pitchFamily="34" charset="0"/>
              </a:rPr>
            </a:b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kiến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kĩ</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trẻ</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p>
            <a:pPr marL="0" indent="0">
              <a:lnSpc>
                <a:spcPct val="150000"/>
              </a:lnSpc>
              <a:buNone/>
            </a:pPr>
            <a:r>
              <a:rPr lang="en-US" sz="2400" b="1" i="1" dirty="0">
                <a:latin typeface="Arial" panose="020B0604020202020204" pitchFamily="34" charset="0"/>
                <a:ea typeface="Times New Roman" panose="02020603050405020304" pitchFamily="18" charset="0"/>
                <a:cs typeface="Arial" panose="020B0604020202020204" pitchFamily="34" charset="0"/>
              </a:rPr>
              <a:t>c)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số</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cách</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để</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thu</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thập</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thông</a:t>
            </a:r>
            <a:r>
              <a:rPr lang="en-US" sz="2400" b="1" i="1" dirty="0">
                <a:effectLst/>
                <a:latin typeface="Arial" panose="020B0604020202020204" pitchFamily="34" charset="0"/>
                <a:ea typeface="Times New Roman" panose="02020603050405020304" pitchFamily="18" charset="0"/>
                <a:cs typeface="Arial" panose="020B0604020202020204" pitchFamily="34" charset="0"/>
              </a:rPr>
              <a:t> tin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theo</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dõi</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đánh</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giá</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hằng</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err="1">
                <a:effectLst/>
                <a:latin typeface="Arial" panose="020B0604020202020204" pitchFamily="34" charset="0"/>
                <a:ea typeface="Times New Roman" panose="02020603050405020304" pitchFamily="18" charset="0"/>
                <a:cs typeface="Arial" panose="020B0604020202020204" pitchFamily="34" charset="0"/>
              </a:rPr>
              <a:t>ngày</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t>
            </a:r>
            <a:r>
              <a:rPr lang="en-US" sz="2400" b="1" i="1" dirty="0" smtClean="0">
                <a:effectLst/>
                <a:latin typeface="Arial" panose="020B0604020202020204" pitchFamily="34" charset="0"/>
                <a:ea typeface="Times New Roman" panose="02020603050405020304" pitchFamily="18" charset="0"/>
                <a:cs typeface="Arial" panose="020B0604020202020204" pitchFamily="34" charset="0"/>
              </a:rPr>
              <a:t>(5 </a:t>
            </a:r>
            <a:r>
              <a:rPr lang="en-US" sz="2400" b="1" i="1" dirty="0" err="1" smtClean="0">
                <a:effectLst/>
                <a:latin typeface="Arial" panose="020B0604020202020204" pitchFamily="34" charset="0"/>
                <a:ea typeface="Times New Roman" panose="02020603050405020304" pitchFamily="18" charset="0"/>
                <a:cs typeface="Arial" panose="020B0604020202020204" pitchFamily="34" charset="0"/>
              </a:rPr>
              <a:t>cách</a:t>
            </a:r>
            <a:r>
              <a:rPr lang="en-US" sz="2400" b="1" i="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50000"/>
              </a:lnSpc>
              <a:spcBef>
                <a:spcPts val="0"/>
              </a:spcBef>
              <a:spcAft>
                <a:spcPts val="0"/>
              </a:spcAft>
              <a:buFont typeface="Times New Roman" panose="02020603050405020304" pitchFamily="18" charset="0"/>
              <a:buChar char="-"/>
            </a:pPr>
            <a:r>
              <a:rPr lang="en-US" sz="24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Cách</a:t>
            </a:r>
            <a:r>
              <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1: </a:t>
            </a:r>
            <a:r>
              <a:rPr lang="en-US" sz="24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quan</a:t>
            </a:r>
            <a:r>
              <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sát-ghi</a:t>
            </a:r>
            <a:r>
              <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chép</a:t>
            </a:r>
            <a:r>
              <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bằng</a:t>
            </a:r>
            <a:r>
              <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phiếu</a:t>
            </a:r>
            <a:r>
              <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50000"/>
              </a:lnSpc>
              <a:spcBef>
                <a:spcPts val="0"/>
              </a:spcBef>
              <a:spcAft>
                <a:spcPts val="0"/>
              </a:spcAft>
              <a:buFont typeface="Times New Roman" panose="02020603050405020304" pitchFamily="18" charset="0"/>
              <a:buChar char="-"/>
            </a:pPr>
            <a:r>
              <a:rPr lang="en-US" sz="2400" dirty="0" err="1"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Cách</a:t>
            </a:r>
            <a:r>
              <a:rPr lang="en-US" sz="24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2: t</a:t>
            </a:r>
            <a:r>
              <a:rPr lang="nb-NO" sz="2400" dirty="0">
                <a:solidFill>
                  <a:srgbClr val="0000FF"/>
                </a:solidFill>
                <a:effectLst/>
                <a:latin typeface="Arial" panose="020B0604020202020204" pitchFamily="34" charset="0"/>
                <a:ea typeface="Arrus-Black Regular"/>
                <a:cs typeface="Arial" panose="020B0604020202020204" pitchFamily="34" charset="0"/>
              </a:rPr>
              <a:t>heo dõi và ghi chép nhận xét trong kế hoạch tuần, ngày theo chế độ sinh hoạt của trẻ. </a:t>
            </a:r>
            <a:endParaRPr lang="nb-NO" sz="2400" dirty="0" smtClean="0">
              <a:solidFill>
                <a:srgbClr val="0000FF"/>
              </a:solidFill>
              <a:effectLst/>
              <a:latin typeface="Arial" panose="020B0604020202020204" pitchFamily="34" charset="0"/>
              <a:ea typeface="Arrus-Black Regular"/>
              <a:cs typeface="Arial" panose="020B0604020202020204" pitchFamily="34" charset="0"/>
            </a:endParaRPr>
          </a:p>
        </p:txBody>
      </p:sp>
    </p:spTree>
    <p:extLst>
      <p:ext uri="{BB962C8B-B14F-4D97-AF65-F5344CB8AC3E}">
        <p14:creationId xmlns:p14="http://schemas.microsoft.com/office/powerpoint/2010/main" val="287257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8850" y="250825"/>
            <a:ext cx="10274300" cy="777875"/>
          </a:xfrm>
        </p:spPr>
        <p:txBody>
          <a:bodyPr>
            <a:normAutofit/>
          </a:bodyPr>
          <a:lstStyle/>
          <a:p>
            <a:pPr algn="just"/>
            <a:r>
              <a:rPr lang="en-US" sz="24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Cách</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3: t</a:t>
            </a:r>
            <a:r>
              <a:rPr lang="nb-NO" sz="2400" dirty="0">
                <a:solidFill>
                  <a:srgbClr val="0000FF"/>
                </a:solidFill>
                <a:latin typeface="Arial" panose="020B0604020202020204" pitchFamily="34" charset="0"/>
                <a:ea typeface="Arrus-Black Regular"/>
                <a:cs typeface="Arial" panose="020B0604020202020204" pitchFamily="34" charset="0"/>
              </a:rPr>
              <a:t>heo dõi và ghi chép theo 3 nội dung </a:t>
            </a:r>
            <a:r>
              <a:rPr lang="nb-NO" sz="2400" i="1" dirty="0">
                <a:solidFill>
                  <a:srgbClr val="0000FF"/>
                </a:solidFill>
                <a:latin typeface="Arial" panose="020B0604020202020204" pitchFamily="34" charset="0"/>
                <a:ea typeface="Arrus-Black Regular"/>
                <a:cs typeface="Arial" panose="020B0604020202020204" pitchFamily="34" charset="0"/>
              </a:rPr>
              <a:t>(tình trạng sức khỏe của trẻ; trạng thái cảm xúc, thái độ hành vi; kiến thức, kỹ năng của trẻ).</a:t>
            </a:r>
            <a:endParaRPr lang="en-US" sz="2400" dirty="0">
              <a:solidFill>
                <a:srgbClr val="0000FF"/>
              </a:solidFill>
            </a:endParaRPr>
          </a:p>
        </p:txBody>
      </p:sp>
      <p:sp>
        <p:nvSpPr>
          <p:cNvPr id="4" name="Rectangle 3"/>
          <p:cNvSpPr/>
          <p:nvPr/>
        </p:nvSpPr>
        <p:spPr>
          <a:xfrm>
            <a:off x="751114" y="1283543"/>
            <a:ext cx="10958286" cy="5009833"/>
          </a:xfrm>
          <a:prstGeom prst="rect">
            <a:avLst/>
          </a:prstGeom>
        </p:spPr>
        <p:txBody>
          <a:bodyPr wrap="square">
            <a:spAutoFit/>
          </a:bodyPr>
          <a:lstStyle/>
          <a:p>
            <a:pPr>
              <a:lnSpc>
                <a:spcPct val="150000"/>
              </a:lnSpc>
            </a:pPr>
            <a:r>
              <a:rPr lang="nb-NO" sz="2400" dirty="0">
                <a:solidFill>
                  <a:srgbClr val="000000"/>
                </a:solidFill>
                <a:latin typeface="Arial" panose="020B0604020202020204" pitchFamily="34" charset="0"/>
                <a:cs typeface="Arial" panose="020B0604020202020204" pitchFamily="34" charset="0"/>
              </a:rPr>
              <a:t>+ Tình trạng sức khoẻ của trẻ: ....................................................................................</a:t>
            </a:r>
            <a:endParaRPr lang="en-US" sz="2400" dirty="0">
              <a:solidFill>
                <a:srgbClr val="000000"/>
              </a:solidFill>
              <a:latin typeface="Arial" panose="020B0604020202020204" pitchFamily="34" charset="0"/>
              <a:cs typeface="Arial" panose="020B0604020202020204" pitchFamily="34" charset="0"/>
            </a:endParaRPr>
          </a:p>
          <a:p>
            <a:pPr>
              <a:lnSpc>
                <a:spcPct val="150000"/>
              </a:lnSpc>
            </a:pPr>
            <a:r>
              <a:rPr lang="pt-BR" sz="2400" dirty="0" smtClean="0">
                <a:solidFill>
                  <a:srgbClr val="000000"/>
                </a:solidFill>
                <a:latin typeface="Arial" panose="020B0604020202020204" pitchFamily="34" charset="0"/>
                <a:cs typeface="Arial" panose="020B0604020202020204" pitchFamily="34" charset="0"/>
              </a:rPr>
              <a:t>+ </a:t>
            </a:r>
            <a:r>
              <a:rPr lang="pt-BR" sz="2400" dirty="0">
                <a:solidFill>
                  <a:srgbClr val="000000"/>
                </a:solidFill>
                <a:latin typeface="Arial" panose="020B0604020202020204" pitchFamily="34" charset="0"/>
                <a:cs typeface="Arial" panose="020B0604020202020204" pitchFamily="34" charset="0"/>
              </a:rPr>
              <a:t>Trạng thái cảm xúc, thái độ và hành vi </a:t>
            </a:r>
            <a:r>
              <a:rPr lang="pt-BR" sz="2400" dirty="0" smtClean="0">
                <a:solidFill>
                  <a:srgbClr val="000000"/>
                </a:solidFill>
                <a:latin typeface="Arial" panose="020B0604020202020204" pitchFamily="34" charset="0"/>
                <a:cs typeface="Arial" panose="020B0604020202020204" pitchFamily="34" charset="0"/>
              </a:rPr>
              <a:t>của trẻ</a:t>
            </a:r>
          </a:p>
          <a:p>
            <a:pPr>
              <a:lnSpc>
                <a:spcPct val="150000"/>
              </a:lnSpc>
            </a:pPr>
            <a:r>
              <a:rPr lang="pt-BR" sz="2400" dirty="0" smtClean="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a:p>
            <a:pPr>
              <a:lnSpc>
                <a:spcPct val="150000"/>
              </a:lnSpc>
            </a:pPr>
            <a:r>
              <a:rPr lang="nb-NO" sz="2400" dirty="0" smtClean="0">
                <a:solidFill>
                  <a:srgbClr val="000000"/>
                </a:solidFill>
                <a:latin typeface="Arial" panose="020B0604020202020204" pitchFamily="34" charset="0"/>
                <a:cs typeface="Arial" panose="020B0604020202020204" pitchFamily="34" charset="0"/>
              </a:rPr>
              <a:t>+ </a:t>
            </a:r>
            <a:r>
              <a:rPr lang="nb-NO" sz="2400" dirty="0">
                <a:solidFill>
                  <a:srgbClr val="000000"/>
                </a:solidFill>
                <a:latin typeface="Arial" panose="020B0604020202020204" pitchFamily="34" charset="0"/>
                <a:cs typeface="Arial" panose="020B0604020202020204" pitchFamily="34" charset="0"/>
              </a:rPr>
              <a:t>Kiến thức, kĩ năng của trẻ. ........................................................................................</a:t>
            </a:r>
            <a:endParaRPr lang="en-US" sz="2400" dirty="0">
              <a:solidFill>
                <a:srgbClr val="000000"/>
              </a:solidFill>
              <a:latin typeface="Arial" panose="020B0604020202020204" pitchFamily="34" charset="0"/>
              <a:cs typeface="Arial" panose="020B0604020202020204" pitchFamily="34" charset="0"/>
            </a:endParaRPr>
          </a:p>
          <a:p>
            <a:pPr>
              <a:lnSpc>
                <a:spcPct val="150000"/>
              </a:lnSpc>
            </a:pPr>
            <a:endParaRPr lang="en-US" sz="2400" dirty="0">
              <a:solidFill>
                <a:srgbClr val="000000"/>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q"/>
            </a:pPr>
            <a:r>
              <a:rPr lang="nb-NO" sz="2400" i="1" dirty="0">
                <a:solidFill>
                  <a:srgbClr val="0000FF"/>
                </a:solidFill>
                <a:latin typeface="Arial" panose="020B0604020202020204" pitchFamily="34" charset="0"/>
                <a:cs typeface="Arial" panose="020B0604020202020204" pitchFamily="34" charset="0"/>
              </a:rPr>
              <a:t>Ghi chú: ghi chép lại những thay đổi rõ rệt của trẻ trong ngày và những điều cần lưu ý để kịp thời điều chỉnh kế hoạch chăm sóc, giáo dục.</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58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3098</TotalTime>
  <Words>2981</Words>
  <Application>Microsoft Office PowerPoint</Application>
  <PresentationFormat>Widescreen</PresentationFormat>
  <Paragraphs>532</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SimSun</vt:lpstr>
      <vt:lpstr>SimSun</vt:lpstr>
      <vt:lpstr>Arial</vt:lpstr>
      <vt:lpstr>Arrus-Black Regular</vt:lpstr>
      <vt:lpstr>Calibri</vt:lpstr>
      <vt:lpstr>Calibri Light</vt:lpstr>
      <vt:lpstr>Times New Roman</vt:lpstr>
      <vt:lpstr>Wingdings</vt:lpstr>
      <vt:lpstr>Office Theme</vt:lpstr>
      <vt:lpstr>1_Office Theme</vt:lpstr>
      <vt:lpstr>PowerPoint Presentation</vt:lpstr>
      <vt:lpstr>B. Nội dung</vt:lpstr>
      <vt:lpstr>PowerPoint Presentation</vt:lpstr>
      <vt:lpstr>PowerPoint Presentation</vt:lpstr>
      <vt:lpstr>III. Các yêu cầu theo tiêu chí đánh giá sự phát triển trẻ trong kê hoạch xây dựng trường MNLTLTT giai đoạn 2021-2025</vt:lpstr>
      <vt:lpstr>PowerPoint Presentation</vt:lpstr>
      <vt:lpstr>V. Mục đích, nội dung các hình thức đánh giá trẻ  (Nhà trẻ, mẫu giáo)</vt:lpstr>
      <vt:lpstr>PowerPoint Presentation</vt:lpstr>
      <vt:lpstr>Cách 3: theo dõi và ghi chép theo 3 nội dung (tình trạng sức khỏe của trẻ; trạng thái cảm xúc, thái độ hành vi; kiến thức, kỹ năng của trẻ).</vt:lpstr>
      <vt:lpstr>Cách 4: theo dõi và ghi chép theo chế độ sinh hoạt  Ví dụ: Chế độ sinh hoạt cho trẻ 6 - 12 tháng tuổi</vt:lpstr>
      <vt:lpstr>Ví dụ: Chế độ sinh hoạt cho trẻ mẫu giáo</vt:lpstr>
      <vt:lpstr>Cách 5: ghi phiếu quan sát, theo dõi cá nhân trẻ/nhóm trẻ trong hoạt động ngày. </vt:lpstr>
      <vt:lpstr>Lưu ý: </vt:lpstr>
      <vt:lpstr>Lưu ý: </vt:lpstr>
      <vt:lpstr>Lưu ý: </vt:lpstr>
      <vt:lpstr>V. Mục đích, nội dung các hình thức đánh giá trẻ  (Nhà trẻ, mẫu giáo)</vt:lpstr>
      <vt:lpstr>PowerPoint Presentation</vt:lpstr>
      <vt:lpstr>PowerPoint Presentation</vt:lpstr>
      <vt:lpstr>PowerPoint Presentation</vt:lpstr>
      <vt:lpstr>PowerPoint Presentation</vt:lpstr>
      <vt:lpstr>PowerPoint Presentation</vt:lpstr>
      <vt:lpstr>BẢNG ĐÁNH GIÁ SỰ PHÁT TRIỂN CỦA TRẺ Chủ đề/Tháng: ………………………………………………………… Từ ngày …. tháng…… đến hết ngày ……..tháng ………...</vt:lpstr>
      <vt:lpstr>PowerPoint Presentation</vt:lpstr>
      <vt:lpstr>Đánh giá cuối độ tuổi</vt:lpstr>
      <vt:lpstr>PowerPoint Presentation</vt:lpstr>
      <vt:lpstr>PHIẾU ĐÁNH GIÁ SỰ PHÁT TRIỂN CỦA TRẺ …… TUỔI Năm học: .................... Họ và tên trẻ :......................................................................................................... Ngày, tháng, năm sinh :..........................................Lớp : ...................................... Giáo viên :.............................................................................................................. </vt:lpstr>
      <vt:lpstr>PHIẾU ĐÁNH GIÁ SỰ PHÁT TRIỂN CỦA TRẺ 5 TUỔI Năm học: .................... Họ và tên trẻ :......................................................................................................... Ngày, tháng, năm sinh :..........................................Lớp : ...................................... Giáo viên :.............................................................................................................. </vt:lpstr>
      <vt:lpstr>PowerPoint Presentation</vt:lpstr>
      <vt:lpstr>VI. Phương pháp đánh giá</vt:lpstr>
      <vt:lpstr>VII. Một số lưu ý trong đánh giá sự phát triển của trẻ</vt:lpstr>
      <vt:lpstr>KẾT LUẬN Đánh giá là một phần không thể thiếu trong quá trình giáo dục. Đánh giá sự phát triển của trẻ trong chương trình GDMN nhằm xác định mức độ phát triển của trẻ so với mục tiêu của từng độ tuổi để có biện pháp chăm sóc giáo dục trẻ thích hợp giúp trẻ tiến bộ./.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122</cp:revision>
  <dcterms:created xsi:type="dcterms:W3CDTF">2021-12-28T08:44:26Z</dcterms:created>
  <dcterms:modified xsi:type="dcterms:W3CDTF">2022-01-12T10:15:55Z</dcterms:modified>
</cp:coreProperties>
</file>